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27" r:id="rId5"/>
    <p:sldMasterId id="2147493640" r:id="rId6"/>
    <p:sldMasterId id="2147493653" r:id="rId7"/>
  </p:sldMasterIdLst>
  <p:notesMasterIdLst>
    <p:notesMasterId r:id="rId107"/>
  </p:notesMasterIdLst>
  <p:handoutMasterIdLst>
    <p:handoutMasterId r:id="rId108"/>
  </p:handoutMasterIdLst>
  <p:sldIdLst>
    <p:sldId id="854" r:id="rId8"/>
    <p:sldId id="933" r:id="rId9"/>
    <p:sldId id="824" r:id="rId10"/>
    <p:sldId id="826" r:id="rId11"/>
    <p:sldId id="935" r:id="rId12"/>
    <p:sldId id="1083" r:id="rId13"/>
    <p:sldId id="1076" r:id="rId14"/>
    <p:sldId id="1077" r:id="rId15"/>
    <p:sldId id="1078" r:id="rId16"/>
    <p:sldId id="1079" r:id="rId17"/>
    <p:sldId id="1080" r:id="rId18"/>
    <p:sldId id="1081" r:id="rId19"/>
    <p:sldId id="1082" r:id="rId20"/>
    <p:sldId id="1084" r:id="rId21"/>
    <p:sldId id="1085" r:id="rId22"/>
    <p:sldId id="595" r:id="rId23"/>
    <p:sldId id="1038" r:id="rId24"/>
    <p:sldId id="1036" r:id="rId25"/>
    <p:sldId id="1025" r:id="rId26"/>
    <p:sldId id="1026" r:id="rId27"/>
    <p:sldId id="1027" r:id="rId28"/>
    <p:sldId id="1028" r:id="rId29"/>
    <p:sldId id="1029" r:id="rId30"/>
    <p:sldId id="1030" r:id="rId31"/>
    <p:sldId id="1031" r:id="rId32"/>
    <p:sldId id="1032" r:id="rId33"/>
    <p:sldId id="1033" r:id="rId34"/>
    <p:sldId id="1034" r:id="rId35"/>
    <p:sldId id="1035" r:id="rId36"/>
    <p:sldId id="1037" r:id="rId37"/>
    <p:sldId id="1040" r:id="rId38"/>
    <p:sldId id="1042" r:id="rId39"/>
    <p:sldId id="899" r:id="rId40"/>
    <p:sldId id="848" r:id="rId41"/>
    <p:sldId id="1044" r:id="rId42"/>
    <p:sldId id="1070" r:id="rId43"/>
    <p:sldId id="1071" r:id="rId44"/>
    <p:sldId id="1045" r:id="rId45"/>
    <p:sldId id="385" r:id="rId46"/>
    <p:sldId id="386" r:id="rId47"/>
    <p:sldId id="1047" r:id="rId48"/>
    <p:sldId id="1046" r:id="rId49"/>
    <p:sldId id="1024" r:id="rId50"/>
    <p:sldId id="356" r:id="rId51"/>
    <p:sldId id="357" r:id="rId52"/>
    <p:sldId id="1049" r:id="rId53"/>
    <p:sldId id="1050" r:id="rId54"/>
    <p:sldId id="358" r:id="rId55"/>
    <p:sldId id="359" r:id="rId56"/>
    <p:sldId id="360" r:id="rId57"/>
    <p:sldId id="470" r:id="rId58"/>
    <p:sldId id="363" r:id="rId59"/>
    <p:sldId id="364" r:id="rId60"/>
    <p:sldId id="365" r:id="rId61"/>
    <p:sldId id="366" r:id="rId62"/>
    <p:sldId id="367" r:id="rId63"/>
    <p:sldId id="1051" r:id="rId64"/>
    <p:sldId id="1048" r:id="rId65"/>
    <p:sldId id="369" r:id="rId66"/>
    <p:sldId id="370" r:id="rId67"/>
    <p:sldId id="371" r:id="rId68"/>
    <p:sldId id="372" r:id="rId69"/>
    <p:sldId id="373" r:id="rId70"/>
    <p:sldId id="1052" r:id="rId71"/>
    <p:sldId id="1053" r:id="rId72"/>
    <p:sldId id="1054" r:id="rId73"/>
    <p:sldId id="1055" r:id="rId74"/>
    <p:sldId id="1056" r:id="rId75"/>
    <p:sldId id="1057" r:id="rId76"/>
    <p:sldId id="1058" r:id="rId77"/>
    <p:sldId id="1059" r:id="rId78"/>
    <p:sldId id="1023" r:id="rId79"/>
    <p:sldId id="1060" r:id="rId80"/>
    <p:sldId id="1061" r:id="rId81"/>
    <p:sldId id="1041" r:id="rId82"/>
    <p:sldId id="375" r:id="rId83"/>
    <p:sldId id="376" r:id="rId84"/>
    <p:sldId id="377" r:id="rId85"/>
    <p:sldId id="378" r:id="rId86"/>
    <p:sldId id="379" r:id="rId87"/>
    <p:sldId id="1021" r:id="rId88"/>
    <p:sldId id="1022" r:id="rId89"/>
    <p:sldId id="382" r:id="rId90"/>
    <p:sldId id="1062" r:id="rId91"/>
    <p:sldId id="384" r:id="rId92"/>
    <p:sldId id="387" r:id="rId93"/>
    <p:sldId id="1064" r:id="rId94"/>
    <p:sldId id="1065" r:id="rId95"/>
    <p:sldId id="1066" r:id="rId96"/>
    <p:sldId id="368" r:id="rId97"/>
    <p:sldId id="1068" r:id="rId98"/>
    <p:sldId id="399" r:id="rId99"/>
    <p:sldId id="1069" r:id="rId100"/>
    <p:sldId id="1072" r:id="rId101"/>
    <p:sldId id="1073" r:id="rId102"/>
    <p:sldId id="1074" r:id="rId103"/>
    <p:sldId id="1075" r:id="rId104"/>
    <p:sldId id="1063" r:id="rId105"/>
    <p:sldId id="979" r:id="rId10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74"/>
    <p:restoredTop sz="96793"/>
  </p:normalViewPr>
  <p:slideViewPr>
    <p:cSldViewPr snapToObjects="1">
      <p:cViewPr varScale="1">
        <p:scale>
          <a:sx n="188" d="100"/>
          <a:sy n="188" d="100"/>
        </p:scale>
        <p:origin x="320" y="12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tableStyles" Target="tableStyles.xml"/><Relationship Id="rId16" Type="http://schemas.openxmlformats.org/officeDocument/2006/relationships/slide" Target="slides/slide9.xml"/><Relationship Id="rId107" Type="http://schemas.openxmlformats.org/officeDocument/2006/relationships/notesMaster" Target="notesMasters/notesMaster1.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handoutMaster" Target="handoutMasters/handoutMaster1.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presProps" Target="presProps.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viewProps" Target="viewProp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2/5/21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2/5/21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BD73B76-F558-45CE-871C-8466EA0D0D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9026" name="Rectangle 2"/>
          <p:cNvSpPr>
            <a:spLocks noGrp="1" noRot="1" noChangeAspect="1" noChangeArrowheads="1" noTextEdit="1"/>
          </p:cNvSpPr>
          <p:nvPr>
            <p:ph type="sldImg"/>
          </p:nvPr>
        </p:nvSpPr>
        <p:spPr>
          <a:xfrm>
            <a:off x="1187450" y="703263"/>
            <a:ext cx="4622800" cy="3467100"/>
          </a:xfrm>
          <a:ln/>
        </p:spPr>
      </p:sp>
      <p:sp>
        <p:nvSpPr>
          <p:cNvPr id="1290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48229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85CE7E0-7666-4352-A4C1-28EF06861AC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0050" name="Rectangle 2"/>
          <p:cNvSpPr>
            <a:spLocks noGrp="1" noRot="1" noChangeAspect="1" noChangeArrowheads="1" noTextEdit="1"/>
          </p:cNvSpPr>
          <p:nvPr>
            <p:ph type="sldImg"/>
          </p:nvPr>
        </p:nvSpPr>
        <p:spPr>
          <a:xfrm>
            <a:off x="1187450" y="703263"/>
            <a:ext cx="4622800" cy="3467100"/>
          </a:xfrm>
          <a:ln/>
        </p:spPr>
      </p:sp>
      <p:sp>
        <p:nvSpPr>
          <p:cNvPr id="13005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96500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3DA57BBC-3DEF-4030-90C9-4A7A7E87C33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1074" name="Rectangle 2"/>
          <p:cNvSpPr>
            <a:spLocks noGrp="1" noRot="1" noChangeAspect="1" noChangeArrowheads="1" noTextEdit="1"/>
          </p:cNvSpPr>
          <p:nvPr>
            <p:ph type="sldImg"/>
          </p:nvPr>
        </p:nvSpPr>
        <p:spPr>
          <a:xfrm>
            <a:off x="417513" y="703263"/>
            <a:ext cx="6162675" cy="3467100"/>
          </a:xfrm>
          <a:ln/>
        </p:spPr>
      </p:sp>
      <p:sp>
        <p:nvSpPr>
          <p:cNvPr id="13107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21365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C1FEC76-0B84-458E-8A4E-B7ECCB6E1D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2098" name="Rectangle 2"/>
          <p:cNvSpPr>
            <a:spLocks noGrp="1" noRot="1" noChangeAspect="1" noChangeArrowheads="1" noTextEdit="1"/>
          </p:cNvSpPr>
          <p:nvPr>
            <p:ph type="sldImg"/>
          </p:nvPr>
        </p:nvSpPr>
        <p:spPr>
          <a:xfrm>
            <a:off x="417513" y="703263"/>
            <a:ext cx="6162675" cy="3467100"/>
          </a:xfrm>
          <a:ln/>
        </p:spPr>
      </p:sp>
      <p:sp>
        <p:nvSpPr>
          <p:cNvPr id="13209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19112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35F31BFB-CE80-49DF-B5B2-8D11C75DEDA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3122" name="Rectangle 2"/>
          <p:cNvSpPr>
            <a:spLocks noGrp="1" noRot="1" noChangeAspect="1" noChangeArrowheads="1" noTextEdit="1"/>
          </p:cNvSpPr>
          <p:nvPr>
            <p:ph type="sldImg"/>
          </p:nvPr>
        </p:nvSpPr>
        <p:spPr>
          <a:xfrm>
            <a:off x="1187450" y="703263"/>
            <a:ext cx="4622800" cy="3467100"/>
          </a:xfrm>
          <a:ln/>
        </p:spPr>
      </p:sp>
      <p:sp>
        <p:nvSpPr>
          <p:cNvPr id="13312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82946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B0ED708-B857-4AA3-91E9-C395C0C340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4146" name="Rectangle 2"/>
          <p:cNvSpPr>
            <a:spLocks noGrp="1" noRot="1" noChangeAspect="1" noChangeArrowheads="1" noTextEdit="1"/>
          </p:cNvSpPr>
          <p:nvPr>
            <p:ph type="sldImg"/>
          </p:nvPr>
        </p:nvSpPr>
        <p:spPr>
          <a:xfrm>
            <a:off x="1187450" y="703263"/>
            <a:ext cx="4622800" cy="3467100"/>
          </a:xfrm>
          <a:ln/>
        </p:spPr>
      </p:sp>
      <p:sp>
        <p:nvSpPr>
          <p:cNvPr id="1341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49162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B0ED708-B857-4AA3-91E9-C395C0C340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4146" name="Rectangle 2"/>
          <p:cNvSpPr>
            <a:spLocks noGrp="1" noRot="1" noChangeAspect="1" noChangeArrowheads="1" noTextEdit="1"/>
          </p:cNvSpPr>
          <p:nvPr>
            <p:ph type="sldImg"/>
          </p:nvPr>
        </p:nvSpPr>
        <p:spPr>
          <a:xfrm>
            <a:off x="1187450" y="703263"/>
            <a:ext cx="4622800" cy="3467100"/>
          </a:xfrm>
          <a:ln/>
        </p:spPr>
      </p:sp>
      <p:sp>
        <p:nvSpPr>
          <p:cNvPr id="1341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53762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5C62BF7-9C63-497B-BAE2-5CB77526CD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5170" name="Rectangle 2"/>
          <p:cNvSpPr>
            <a:spLocks noGrp="1" noRot="1" noChangeAspect="1" noChangeArrowheads="1" noTextEdit="1"/>
          </p:cNvSpPr>
          <p:nvPr>
            <p:ph type="sldImg"/>
          </p:nvPr>
        </p:nvSpPr>
        <p:spPr>
          <a:xfrm>
            <a:off x="1187450" y="703263"/>
            <a:ext cx="4622800" cy="3467100"/>
          </a:xfrm>
          <a:ln/>
        </p:spPr>
      </p:sp>
      <p:sp>
        <p:nvSpPr>
          <p:cNvPr id="13517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70304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D5F1561-909F-45CB-8FAD-BF76CD53981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61579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95183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1955645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38</a:t>
            </a:fld>
            <a:endParaRPr lang="en-US" altLang="en-US"/>
          </a:p>
        </p:txBody>
      </p:sp>
    </p:spTree>
    <p:extLst>
      <p:ext uri="{BB962C8B-B14F-4D97-AF65-F5344CB8AC3E}">
        <p14:creationId xmlns:p14="http://schemas.microsoft.com/office/powerpoint/2010/main" val="1429271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FC40216D-0A9E-4598-BBBD-B7C39318A82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6" name="Rectangle 2"/>
          <p:cNvSpPr>
            <a:spLocks noGrp="1" noRot="1" noChangeAspect="1" noChangeArrowheads="1" noTextEdit="1"/>
          </p:cNvSpPr>
          <p:nvPr>
            <p:ph type="sldImg"/>
          </p:nvPr>
        </p:nvSpPr>
        <p:spPr>
          <a:xfrm>
            <a:off x="1187450" y="703263"/>
            <a:ext cx="4622800" cy="3467100"/>
          </a:xfrm>
          <a:ln/>
        </p:spPr>
      </p:sp>
      <p:sp>
        <p:nvSpPr>
          <p:cNvPr id="11366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518677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28C80B3-281C-47A9-A6F3-980AD41E77D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0" name="Rectangle 2"/>
          <p:cNvSpPr>
            <a:spLocks noGrp="1" noRot="1" noChangeAspect="1" noChangeArrowheads="1" noTextEdit="1"/>
          </p:cNvSpPr>
          <p:nvPr>
            <p:ph type="sldImg"/>
          </p:nvPr>
        </p:nvSpPr>
        <p:spPr>
          <a:xfrm>
            <a:off x="1187450" y="703263"/>
            <a:ext cx="4622800" cy="3467100"/>
          </a:xfrm>
          <a:ln/>
        </p:spPr>
      </p:sp>
      <p:sp>
        <p:nvSpPr>
          <p:cNvPr id="11469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80885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43</a:t>
            </a:fld>
            <a:endParaRPr lang="en-US" altLang="en-US"/>
          </a:p>
        </p:txBody>
      </p:sp>
    </p:spTree>
    <p:extLst>
      <p:ext uri="{BB962C8B-B14F-4D97-AF65-F5344CB8AC3E}">
        <p14:creationId xmlns:p14="http://schemas.microsoft.com/office/powerpoint/2010/main" val="1960147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7D0D930-A2D8-469D-B052-FB82FC88E0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p:cNvSpPr>
            <a:spLocks noGrp="1" noRot="1" noChangeAspect="1" noChangeArrowheads="1" noTextEdit="1"/>
          </p:cNvSpPr>
          <p:nvPr>
            <p:ph type="sldImg"/>
          </p:nvPr>
        </p:nvSpPr>
        <p:spPr>
          <a:xfrm>
            <a:off x="404813" y="695325"/>
            <a:ext cx="6188075" cy="3481388"/>
          </a:xfrm>
          <a:ln/>
        </p:spPr>
      </p:sp>
      <p:sp>
        <p:nvSpPr>
          <p:cNvPr id="3891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472031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4C8304-CA7E-484A-A59E-D08422FFDCB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0963" name="Rectangle 2"/>
          <p:cNvSpPr>
            <a:spLocks noGrp="1" noRot="1" noChangeAspect="1" noChangeArrowheads="1" noTextEdit="1"/>
          </p:cNvSpPr>
          <p:nvPr>
            <p:ph type="sldImg"/>
          </p:nvPr>
        </p:nvSpPr>
        <p:spPr>
          <a:xfrm>
            <a:off x="404813" y="695325"/>
            <a:ext cx="6188075" cy="3481388"/>
          </a:xfrm>
          <a:ln/>
        </p:spPr>
      </p:sp>
      <p:sp>
        <p:nvSpPr>
          <p:cNvPr id="4096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170310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E7261DA-54B3-4A93-9499-25636D9771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3011" name="Rectangle 2"/>
          <p:cNvSpPr>
            <a:spLocks noGrp="1" noRot="1" noChangeAspect="1" noChangeArrowheads="1" noTextEdit="1"/>
          </p:cNvSpPr>
          <p:nvPr>
            <p:ph type="sldImg"/>
          </p:nvPr>
        </p:nvSpPr>
        <p:spPr>
          <a:xfrm>
            <a:off x="1177925" y="695325"/>
            <a:ext cx="4641850" cy="3481388"/>
          </a:xfrm>
          <a:ln/>
        </p:spPr>
      </p:sp>
      <p:sp>
        <p:nvSpPr>
          <p:cNvPr id="4301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101981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59C4894-872D-48F9-9264-417C7C9B2E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7107" name="Rectangle 2"/>
          <p:cNvSpPr>
            <a:spLocks noGrp="1" noRot="1" noChangeAspect="1" noChangeArrowheads="1" noTextEdit="1"/>
          </p:cNvSpPr>
          <p:nvPr>
            <p:ph type="sldImg"/>
          </p:nvPr>
        </p:nvSpPr>
        <p:spPr>
          <a:xfrm>
            <a:off x="1177925" y="695325"/>
            <a:ext cx="4641850" cy="3481388"/>
          </a:xfrm>
          <a:ln/>
        </p:spPr>
      </p:sp>
      <p:sp>
        <p:nvSpPr>
          <p:cNvPr id="4710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35798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25C1F8B-BDD5-4D70-8389-7FD988212B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p:cNvSpPr>
            <a:spLocks noGrp="1" noRot="1" noChangeAspect="1" noChangeArrowheads="1" noTextEdit="1"/>
          </p:cNvSpPr>
          <p:nvPr>
            <p:ph type="sldImg"/>
          </p:nvPr>
        </p:nvSpPr>
        <p:spPr>
          <a:xfrm>
            <a:off x="1177925" y="695325"/>
            <a:ext cx="4641850" cy="3481388"/>
          </a:xfrm>
          <a:ln/>
        </p:spPr>
      </p:sp>
      <p:sp>
        <p:nvSpPr>
          <p:cNvPr id="5120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61518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xfrm>
            <a:off x="1177925" y="695325"/>
            <a:ext cx="4641850" cy="3481388"/>
          </a:xfrm>
          <a:ln/>
        </p:spPr>
      </p:sp>
      <p:sp>
        <p:nvSpPr>
          <p:cNvPr id="5325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26301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xfrm>
            <a:off x="1177925" y="695325"/>
            <a:ext cx="4641850" cy="3481388"/>
          </a:xfrm>
          <a:ln/>
        </p:spPr>
      </p:sp>
      <p:sp>
        <p:nvSpPr>
          <p:cNvPr id="5325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792842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58</a:t>
            </a:fld>
            <a:endParaRPr lang="en-US" altLang="en-US"/>
          </a:p>
        </p:txBody>
      </p:sp>
    </p:spTree>
    <p:extLst>
      <p:ext uri="{BB962C8B-B14F-4D97-AF65-F5344CB8AC3E}">
        <p14:creationId xmlns:p14="http://schemas.microsoft.com/office/powerpoint/2010/main" val="361427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830243F-8686-4433-9701-9F34E8AC877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7347" name="Rectangle 2"/>
          <p:cNvSpPr>
            <a:spLocks noGrp="1" noRot="1" noChangeAspect="1" noChangeArrowheads="1" noTextEdit="1"/>
          </p:cNvSpPr>
          <p:nvPr>
            <p:ph type="sldImg"/>
          </p:nvPr>
        </p:nvSpPr>
        <p:spPr>
          <a:xfrm>
            <a:off x="404813" y="695325"/>
            <a:ext cx="6188075" cy="3481388"/>
          </a:xfrm>
          <a:ln/>
        </p:spPr>
      </p:sp>
      <p:sp>
        <p:nvSpPr>
          <p:cNvPr id="5734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050136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45649CE-6E1F-4A66-818C-4E7F6898A7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xfrm>
            <a:off x="1177925" y="695325"/>
            <a:ext cx="4641850" cy="3481388"/>
          </a:xfrm>
          <a:ln/>
        </p:spPr>
      </p:sp>
      <p:sp>
        <p:nvSpPr>
          <p:cNvPr id="5939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5558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A9640E-5C10-4629-8988-A9A2CA4B65C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36301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A9640E-5C10-4629-8988-A9A2CA4B65C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xfrm>
            <a:off x="404813" y="695325"/>
            <a:ext cx="6188075"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132192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76C4670-485C-41B4-B6C8-2F72766EE5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p:cNvSpPr>
            <a:spLocks noGrp="1" noRot="1" noChangeAspect="1" noChangeArrowheads="1" noTextEdit="1"/>
          </p:cNvSpPr>
          <p:nvPr>
            <p:ph type="sldImg"/>
          </p:nvPr>
        </p:nvSpPr>
        <p:spPr>
          <a:xfrm>
            <a:off x="1177925" y="695325"/>
            <a:ext cx="4641850" cy="3481388"/>
          </a:xfrm>
          <a:ln/>
        </p:spPr>
      </p:sp>
      <p:sp>
        <p:nvSpPr>
          <p:cNvPr id="6349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599522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167556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14262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9819F5B-7A32-4D84-A65B-6246CABB1E0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7587" name="Rectangle 2"/>
          <p:cNvSpPr>
            <a:spLocks noGrp="1" noRot="1" noChangeAspect="1" noChangeArrowheads="1" noTextEdit="1"/>
          </p:cNvSpPr>
          <p:nvPr>
            <p:ph type="sldImg"/>
          </p:nvPr>
        </p:nvSpPr>
        <p:spPr>
          <a:xfrm>
            <a:off x="404813" y="695325"/>
            <a:ext cx="6188075" cy="3481388"/>
          </a:xfrm>
          <a:ln/>
        </p:spPr>
      </p:sp>
      <p:sp>
        <p:nvSpPr>
          <p:cNvPr id="6758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3558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15829843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9F710CF-2C3A-4019-8007-D8C75860C40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5" name="Rectangle 2"/>
          <p:cNvSpPr>
            <a:spLocks noGrp="1" noRot="1" noChangeAspect="1" noChangeArrowheads="1" noTextEdit="1"/>
          </p:cNvSpPr>
          <p:nvPr>
            <p:ph type="sldImg"/>
          </p:nvPr>
        </p:nvSpPr>
        <p:spPr>
          <a:xfrm>
            <a:off x="404813" y="695325"/>
            <a:ext cx="6188075" cy="3481388"/>
          </a:xfrm>
          <a:ln/>
        </p:spPr>
      </p:sp>
      <p:sp>
        <p:nvSpPr>
          <p:cNvPr id="7475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243518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044367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75</a:t>
            </a:fld>
            <a:endParaRPr lang="en-US" altLang="en-US"/>
          </a:p>
        </p:txBody>
      </p:sp>
    </p:spTree>
    <p:extLst>
      <p:ext uri="{BB962C8B-B14F-4D97-AF65-F5344CB8AC3E}">
        <p14:creationId xmlns:p14="http://schemas.microsoft.com/office/powerpoint/2010/main" val="15439900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1EC66B5-496A-4DFA-A4FD-C9C9DB7497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9810" name="Rectangle 2"/>
          <p:cNvSpPr>
            <a:spLocks noGrp="1" noRot="1" noChangeAspect="1" noChangeArrowheads="1" noTextEdit="1"/>
          </p:cNvSpPr>
          <p:nvPr>
            <p:ph type="sldImg"/>
          </p:nvPr>
        </p:nvSpPr>
        <p:spPr>
          <a:xfrm>
            <a:off x="1187450" y="703263"/>
            <a:ext cx="4622800" cy="3467100"/>
          </a:xfrm>
          <a:ln/>
        </p:spPr>
      </p:sp>
      <p:sp>
        <p:nvSpPr>
          <p:cNvPr id="11981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66239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C28A594-5C4C-4CC5-9AFF-729E174611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0834" name="Rectangle 2"/>
          <p:cNvSpPr>
            <a:spLocks noGrp="1" noRot="1" noChangeAspect="1" noChangeArrowheads="1" noTextEdit="1"/>
          </p:cNvSpPr>
          <p:nvPr>
            <p:ph type="sldImg"/>
          </p:nvPr>
        </p:nvSpPr>
        <p:spPr>
          <a:xfrm>
            <a:off x="1187450" y="703263"/>
            <a:ext cx="4622800" cy="3467100"/>
          </a:xfrm>
          <a:ln/>
        </p:spPr>
      </p:sp>
      <p:sp>
        <p:nvSpPr>
          <p:cNvPr id="12083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236202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587C772-E716-48B1-8B14-2B8B491527E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8" name="Rectangle 2"/>
          <p:cNvSpPr>
            <a:spLocks noGrp="1" noRot="1" noChangeAspect="1" noChangeArrowheads="1" noTextEdit="1"/>
          </p:cNvSpPr>
          <p:nvPr>
            <p:ph type="sldImg"/>
          </p:nvPr>
        </p:nvSpPr>
        <p:spPr>
          <a:xfrm>
            <a:off x="1187450" y="703263"/>
            <a:ext cx="4622800" cy="3467100"/>
          </a:xfrm>
          <a:ln/>
        </p:spPr>
      </p:sp>
      <p:sp>
        <p:nvSpPr>
          <p:cNvPr id="12185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632077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B73D505-32CE-4342-9FBB-4D733E4A306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882" name="Rectangle 2"/>
          <p:cNvSpPr>
            <a:spLocks noGrp="1" noRot="1" noChangeAspect="1" noChangeArrowheads="1" noTextEdit="1"/>
          </p:cNvSpPr>
          <p:nvPr>
            <p:ph type="sldImg"/>
          </p:nvPr>
        </p:nvSpPr>
        <p:spPr>
          <a:xfrm>
            <a:off x="1187450" y="703263"/>
            <a:ext cx="4622800" cy="3467100"/>
          </a:xfrm>
          <a:ln/>
        </p:spPr>
      </p:sp>
      <p:sp>
        <p:nvSpPr>
          <p:cNvPr id="12288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703043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9F72C28-435E-48F3-8A89-FA84DE6D50F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3906" name="Rectangle 2"/>
          <p:cNvSpPr>
            <a:spLocks noGrp="1" noRot="1" noChangeAspect="1" noChangeArrowheads="1" noTextEdit="1"/>
          </p:cNvSpPr>
          <p:nvPr>
            <p:ph type="sldImg"/>
          </p:nvPr>
        </p:nvSpPr>
        <p:spPr>
          <a:xfrm>
            <a:off x="1187450" y="703263"/>
            <a:ext cx="4622800" cy="3467100"/>
          </a:xfrm>
          <a:ln/>
        </p:spPr>
      </p:sp>
      <p:sp>
        <p:nvSpPr>
          <p:cNvPr id="12390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630946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0277F58-77E1-4C2D-AA8D-E0F71D072D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343548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410D3E1-634F-440C-A0CF-65534204DEA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5954" name="Rectangle 2"/>
          <p:cNvSpPr>
            <a:spLocks noGrp="1" noRot="1" noChangeAspect="1" noChangeArrowheads="1" noTextEdit="1"/>
          </p:cNvSpPr>
          <p:nvPr>
            <p:ph type="sldImg"/>
          </p:nvPr>
        </p:nvSpPr>
        <p:spPr>
          <a:xfrm>
            <a:off x="1187450" y="703263"/>
            <a:ext cx="4622800" cy="3467100"/>
          </a:xfrm>
          <a:ln/>
        </p:spPr>
      </p:sp>
      <p:sp>
        <p:nvSpPr>
          <p:cNvPr id="1259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50361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207103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44FBF46-7A78-4FD0-B340-062C348F6B6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6978" name="Rectangle 2"/>
          <p:cNvSpPr>
            <a:spLocks noGrp="1" noRot="1" noChangeAspect="1" noChangeArrowheads="1" noTextEdit="1"/>
          </p:cNvSpPr>
          <p:nvPr>
            <p:ph type="sldImg"/>
          </p:nvPr>
        </p:nvSpPr>
        <p:spPr>
          <a:xfrm>
            <a:off x="1187450" y="703263"/>
            <a:ext cx="4622800" cy="3467100"/>
          </a:xfrm>
          <a:ln/>
        </p:spPr>
      </p:sp>
      <p:sp>
        <p:nvSpPr>
          <p:cNvPr id="1269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347789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756312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9F5A96B-D536-4BD1-BFE1-FD6DBF117D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2" name="Rectangle 2"/>
          <p:cNvSpPr>
            <a:spLocks noGrp="1" noRot="1" noChangeAspect="1" noChangeArrowheads="1" noTextEdit="1"/>
          </p:cNvSpPr>
          <p:nvPr>
            <p:ph type="sldImg"/>
          </p:nvPr>
        </p:nvSpPr>
        <p:spPr>
          <a:xfrm>
            <a:off x="417513" y="703263"/>
            <a:ext cx="6162675" cy="3467100"/>
          </a:xfrm>
          <a:ln/>
        </p:spPr>
      </p:sp>
      <p:sp>
        <p:nvSpPr>
          <p:cNvPr id="11264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553617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180351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6EA8CD4-BE8A-459D-9D31-26FCFAB06D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31915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7040340-971D-4A83-83E8-822FA67F93D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0776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D3EC4A-6F15-43AE-AA3C-5A809172836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82313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A0A2931-304C-4865-B2DC-2F6371DEAF73}" type="slidenum">
              <a:rPr lang="en-US" altLang="en-US" sz="1200"/>
              <a:pPr/>
              <a:t>91</a:t>
            </a:fld>
            <a:endParaRPr lang="en-US" altLang="en-US" sz="120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168507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7174961-0CF3-42A6-8222-18520414FAD4}" type="slidenum">
              <a:rPr lang="en-US" altLang="en-US" sz="1200"/>
              <a:pPr/>
              <a:t>92</a:t>
            </a:fld>
            <a:endParaRPr lang="en-US" altLang="en-US" sz="1200" dirty="0"/>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217301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96560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50873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61941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17</a:t>
            </a:fld>
            <a:endParaRPr lang="en-US" altLang="en-US"/>
          </a:p>
        </p:txBody>
      </p:sp>
    </p:spTree>
    <p:extLst>
      <p:ext uri="{BB962C8B-B14F-4D97-AF65-F5344CB8AC3E}">
        <p14:creationId xmlns:p14="http://schemas.microsoft.com/office/powerpoint/2010/main" val="935631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12469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3B0D9D7-5294-4E39-8BC0-4C255919E2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8" name="Rectangle 2"/>
          <p:cNvSpPr>
            <a:spLocks noGrp="1" noRot="1" noChangeAspect="1" noChangeArrowheads="1" noTextEdit="1"/>
          </p:cNvSpPr>
          <p:nvPr>
            <p:ph type="sldImg"/>
          </p:nvPr>
        </p:nvSpPr>
        <p:spPr>
          <a:xfrm>
            <a:off x="1187450" y="703263"/>
            <a:ext cx="4622800" cy="3467100"/>
          </a:xfrm>
          <a:ln/>
        </p:spPr>
      </p:sp>
      <p:sp>
        <p:nvSpPr>
          <p:cNvPr id="8089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16904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6966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8562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669564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734591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434469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68843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195882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5783943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6214214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287278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640567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352164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91291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27055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5409186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5641395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1562769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254948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1449449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904117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407571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3119232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7347501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2647137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44728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43072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6551539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9913940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924775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682019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2/5/21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9864130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3646165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3393434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5539465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884464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773773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2/5/21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2/5/21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2/5/21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2/5/21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962648804"/>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4: ER, Relational, SQL (IV)</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 id="2147493666"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0915283"/>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9296570"/>
      </p:ext>
    </p:extLst>
  </p:cSld>
  <p:clrMap bg1="lt1" tx1="dk1" bg2="lt2" tx2="dk2" accent1="accent1" accent2="accent2" accent3="accent3" accent4="accent4" accent5="accent5" accent6="accent6" hlink="hlink" folHlink="folHlink"/>
  <p:sldLayoutIdLst>
    <p:sldLayoutId id="2147493641" r:id="rId1"/>
    <p:sldLayoutId id="2147493642" r:id="rId2"/>
    <p:sldLayoutId id="2147493643" r:id="rId3"/>
    <p:sldLayoutId id="2147493644" r:id="rId4"/>
    <p:sldLayoutId id="2147493645" r:id="rId5"/>
    <p:sldLayoutId id="2147493646" r:id="rId6"/>
    <p:sldLayoutId id="2147493647" r:id="rId7"/>
    <p:sldLayoutId id="2147493648" r:id="rId8"/>
    <p:sldLayoutId id="2147493649" r:id="rId9"/>
    <p:sldLayoutId id="2147493650" r:id="rId10"/>
    <p:sldLayoutId id="2147493651" r:id="rId11"/>
    <p:sldLayoutId id="214749365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5.</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1050233"/>
      </p:ext>
    </p:extLst>
  </p:cSld>
  <p:clrMap bg1="lt1" tx1="dk1" bg2="lt2" tx2="dk2" accent1="accent1" accent2="accent2" accent3="accent3" accent4="accent4" accent5="accent5" accent6="accent6" hlink="hlink" folHlink="folHlink"/>
  <p:sldLayoutIdLst>
    <p:sldLayoutId id="2147493654" r:id="rId1"/>
    <p:sldLayoutId id="2147493655" r:id="rId2"/>
    <p:sldLayoutId id="2147493656" r:id="rId3"/>
    <p:sldLayoutId id="2147493657" r:id="rId4"/>
    <p:sldLayoutId id="2147493658" r:id="rId5"/>
    <p:sldLayoutId id="2147493659" r:id="rId6"/>
    <p:sldLayoutId id="2147493660" r:id="rId7"/>
    <p:sldLayoutId id="2147493661" r:id="rId8"/>
    <p:sldLayoutId id="2147493662" r:id="rId9"/>
    <p:sldLayoutId id="2147493663" r:id="rId10"/>
    <p:sldLayoutId id="2147493664" r:id="rId11"/>
    <p:sldLayoutId id="2147493665"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en.wikipedia.org/wiki/User_story"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hyperlink" Target="https://www.essentialsql.com/introduction-common-table-expressions-ctes/" TargetMode="Externa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emf"/><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3.xml"/><Relationship Id="rId1" Type="http://schemas.openxmlformats.org/officeDocument/2006/relationships/slideLayout" Target="../slideLayouts/slideLayout11.xml"/><Relationship Id="rId4" Type="http://schemas.openxmlformats.org/officeDocument/2006/relationships/image" Target="../media/image1.em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5.xml.rels><?xml version="1.0" encoding="UTF-8" standalone="yes"?>
<Relationships xmlns="http://schemas.openxmlformats.org/package/2006/relationships"><Relationship Id="rId3" Type="http://schemas.openxmlformats.org/officeDocument/2006/relationships/hyperlink" Target="https://en.wikipedia.org/wiki/Database_catalog" TargetMode="External"/><Relationship Id="rId2" Type="http://schemas.openxmlformats.org/officeDocument/2006/relationships/hyperlink" Target="https://en.wikipedia.org/wiki/Metadata" TargetMode="Externa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2021</a:t>
            </a:r>
            <a:br>
              <a:rPr lang="en-US" altLang="en-US" sz="2800" i="1" dirty="0"/>
            </a:br>
            <a:br>
              <a:rPr lang="en-US" altLang="en-US" sz="2800" i="1" dirty="0"/>
            </a:br>
            <a:r>
              <a:rPr lang="en-US" altLang="en-US" sz="2800" i="1" dirty="0"/>
              <a:t>Lecture 4: ER, Relational, SQL (IV)</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316E4E-151B-714D-9ABF-64D358A9EF92}"/>
              </a:ext>
            </a:extLst>
          </p:cNvPr>
          <p:cNvSpPr>
            <a:spLocks noGrp="1"/>
          </p:cNvSpPr>
          <p:nvPr>
            <p:ph type="title"/>
          </p:nvPr>
        </p:nvSpPr>
        <p:spPr/>
        <p:txBody>
          <a:bodyPr/>
          <a:lstStyle/>
          <a:p>
            <a:r>
              <a:rPr lang="en-US" sz="2800" dirty="0"/>
              <a:t>Concepts</a:t>
            </a:r>
            <a:r>
              <a:rPr lang="en-US" sz="1800" dirty="0"/>
              <a:t> (</a:t>
            </a:r>
            <a:r>
              <a:rPr lang="en-US" sz="1200" dirty="0"/>
              <a:t>https://</a:t>
            </a:r>
            <a:r>
              <a:rPr lang="en-US" sz="1200" dirty="0" err="1"/>
              <a:t>www.slideshare.net</a:t>
            </a:r>
            <a:r>
              <a:rPr lang="en-US" sz="1200" dirty="0"/>
              <a:t>/</a:t>
            </a:r>
            <a:r>
              <a:rPr lang="en-US" sz="1200" dirty="0" err="1"/>
              <a:t>DagHWanvik</a:t>
            </a:r>
            <a:r>
              <a:rPr lang="en-US" sz="1200" dirty="0"/>
              <a:t>/</a:t>
            </a:r>
            <a:r>
              <a:rPr lang="en-US" sz="1200" dirty="0" err="1"/>
              <a:t>sql</a:t>
            </a:r>
            <a:r>
              <a:rPr lang="en-US" sz="1200" dirty="0"/>
              <a:t>-window-functions-for-</a:t>
            </a:r>
            <a:r>
              <a:rPr lang="en-US" sz="1200" dirty="0" err="1"/>
              <a:t>mysql</a:t>
            </a:r>
            <a:r>
              <a:rPr lang="en-US" sz="1200" dirty="0"/>
              <a:t>)</a:t>
            </a:r>
            <a:endParaRPr lang="en-US" sz="1800" dirty="0"/>
          </a:p>
        </p:txBody>
      </p:sp>
      <p:pic>
        <p:nvPicPr>
          <p:cNvPr id="4" name="Picture 3">
            <a:extLst>
              <a:ext uri="{FF2B5EF4-FFF2-40B4-BE49-F238E27FC236}">
                <a16:creationId xmlns:a16="http://schemas.microsoft.com/office/drawing/2014/main" id="{0984E430-7EFF-004F-B0A4-58D36D4C438D}"/>
              </a:ext>
            </a:extLst>
          </p:cNvPr>
          <p:cNvPicPr>
            <a:picLocks noChangeAspect="1"/>
          </p:cNvPicPr>
          <p:nvPr/>
        </p:nvPicPr>
        <p:blipFill>
          <a:blip r:embed="rId2"/>
          <a:stretch>
            <a:fillRect/>
          </a:stretch>
        </p:blipFill>
        <p:spPr>
          <a:xfrm>
            <a:off x="533400" y="465244"/>
            <a:ext cx="7527247" cy="4249461"/>
          </a:xfrm>
          <a:prstGeom prst="rect">
            <a:avLst/>
          </a:prstGeom>
        </p:spPr>
      </p:pic>
    </p:spTree>
    <p:extLst>
      <p:ext uri="{BB962C8B-B14F-4D97-AF65-F5344CB8AC3E}">
        <p14:creationId xmlns:p14="http://schemas.microsoft.com/office/powerpoint/2010/main" val="524208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316E4E-151B-714D-9ABF-64D358A9EF92}"/>
              </a:ext>
            </a:extLst>
          </p:cNvPr>
          <p:cNvSpPr>
            <a:spLocks noGrp="1"/>
          </p:cNvSpPr>
          <p:nvPr>
            <p:ph type="title"/>
          </p:nvPr>
        </p:nvSpPr>
        <p:spPr/>
        <p:txBody>
          <a:bodyPr/>
          <a:lstStyle/>
          <a:p>
            <a:r>
              <a:rPr lang="en-US" sz="2800" dirty="0"/>
              <a:t>Concepts</a:t>
            </a:r>
            <a:r>
              <a:rPr lang="en-US" sz="1800" dirty="0"/>
              <a:t> (</a:t>
            </a:r>
            <a:r>
              <a:rPr lang="en-US" sz="1200" dirty="0"/>
              <a:t>https://</a:t>
            </a:r>
            <a:r>
              <a:rPr lang="en-US" sz="1200" dirty="0" err="1"/>
              <a:t>www.slideshare.net</a:t>
            </a:r>
            <a:r>
              <a:rPr lang="en-US" sz="1200" dirty="0"/>
              <a:t>/</a:t>
            </a:r>
            <a:r>
              <a:rPr lang="en-US" sz="1200" dirty="0" err="1"/>
              <a:t>DagHWanvik</a:t>
            </a:r>
            <a:r>
              <a:rPr lang="en-US" sz="1200" dirty="0"/>
              <a:t>/</a:t>
            </a:r>
            <a:r>
              <a:rPr lang="en-US" sz="1200" dirty="0" err="1"/>
              <a:t>sql</a:t>
            </a:r>
            <a:r>
              <a:rPr lang="en-US" sz="1200" dirty="0"/>
              <a:t>-window-functions-for-</a:t>
            </a:r>
            <a:r>
              <a:rPr lang="en-US" sz="1200" dirty="0" err="1"/>
              <a:t>mysql</a:t>
            </a:r>
            <a:r>
              <a:rPr lang="en-US" sz="1200" dirty="0"/>
              <a:t>)</a:t>
            </a:r>
            <a:endParaRPr lang="en-US" sz="1800" dirty="0"/>
          </a:p>
        </p:txBody>
      </p:sp>
      <p:pic>
        <p:nvPicPr>
          <p:cNvPr id="2" name="Picture 1">
            <a:extLst>
              <a:ext uri="{FF2B5EF4-FFF2-40B4-BE49-F238E27FC236}">
                <a16:creationId xmlns:a16="http://schemas.microsoft.com/office/drawing/2014/main" id="{48113685-8DBD-2340-A37E-616B5F206DFC}"/>
              </a:ext>
            </a:extLst>
          </p:cNvPr>
          <p:cNvPicPr>
            <a:picLocks noChangeAspect="1"/>
          </p:cNvPicPr>
          <p:nvPr/>
        </p:nvPicPr>
        <p:blipFill>
          <a:blip r:embed="rId2"/>
          <a:stretch>
            <a:fillRect/>
          </a:stretch>
        </p:blipFill>
        <p:spPr>
          <a:xfrm>
            <a:off x="762000" y="476947"/>
            <a:ext cx="7421223" cy="4189606"/>
          </a:xfrm>
          <a:prstGeom prst="rect">
            <a:avLst/>
          </a:prstGeom>
        </p:spPr>
      </p:pic>
    </p:spTree>
    <p:extLst>
      <p:ext uri="{BB962C8B-B14F-4D97-AF65-F5344CB8AC3E}">
        <p14:creationId xmlns:p14="http://schemas.microsoft.com/office/powerpoint/2010/main" val="2175440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316E4E-151B-714D-9ABF-64D358A9EF92}"/>
              </a:ext>
            </a:extLst>
          </p:cNvPr>
          <p:cNvSpPr>
            <a:spLocks noGrp="1"/>
          </p:cNvSpPr>
          <p:nvPr>
            <p:ph type="title"/>
          </p:nvPr>
        </p:nvSpPr>
        <p:spPr/>
        <p:txBody>
          <a:bodyPr/>
          <a:lstStyle/>
          <a:p>
            <a:r>
              <a:rPr lang="en-US" sz="2800" dirty="0"/>
              <a:t>Concepts</a:t>
            </a:r>
            <a:r>
              <a:rPr lang="en-US" sz="1800" dirty="0"/>
              <a:t> (</a:t>
            </a:r>
            <a:r>
              <a:rPr lang="en-US" sz="1200" dirty="0"/>
              <a:t>https://</a:t>
            </a:r>
            <a:r>
              <a:rPr lang="en-US" sz="1200" dirty="0" err="1"/>
              <a:t>www.slideshare.net</a:t>
            </a:r>
            <a:r>
              <a:rPr lang="en-US" sz="1200" dirty="0"/>
              <a:t>/</a:t>
            </a:r>
            <a:r>
              <a:rPr lang="en-US" sz="1200" dirty="0" err="1"/>
              <a:t>DagHWanvik</a:t>
            </a:r>
            <a:r>
              <a:rPr lang="en-US" sz="1200" dirty="0"/>
              <a:t>/</a:t>
            </a:r>
            <a:r>
              <a:rPr lang="en-US" sz="1200" dirty="0" err="1"/>
              <a:t>sql</a:t>
            </a:r>
            <a:r>
              <a:rPr lang="en-US" sz="1200" dirty="0"/>
              <a:t>-window-functions-for-</a:t>
            </a:r>
            <a:r>
              <a:rPr lang="en-US" sz="1200" dirty="0" err="1"/>
              <a:t>mysql</a:t>
            </a:r>
            <a:r>
              <a:rPr lang="en-US" sz="1200" dirty="0"/>
              <a:t>)</a:t>
            </a:r>
            <a:endParaRPr lang="en-US" sz="1800" dirty="0"/>
          </a:p>
        </p:txBody>
      </p:sp>
      <p:pic>
        <p:nvPicPr>
          <p:cNvPr id="4" name="Picture 3">
            <a:extLst>
              <a:ext uri="{FF2B5EF4-FFF2-40B4-BE49-F238E27FC236}">
                <a16:creationId xmlns:a16="http://schemas.microsoft.com/office/drawing/2014/main" id="{1FDA63BF-946B-CC45-9555-57E2BA845F1F}"/>
              </a:ext>
            </a:extLst>
          </p:cNvPr>
          <p:cNvPicPr>
            <a:picLocks noChangeAspect="1"/>
          </p:cNvPicPr>
          <p:nvPr/>
        </p:nvPicPr>
        <p:blipFill>
          <a:blip r:embed="rId2"/>
          <a:stretch>
            <a:fillRect/>
          </a:stretch>
        </p:blipFill>
        <p:spPr>
          <a:xfrm>
            <a:off x="685800" y="444319"/>
            <a:ext cx="7298647" cy="4120406"/>
          </a:xfrm>
          <a:prstGeom prst="rect">
            <a:avLst/>
          </a:prstGeom>
        </p:spPr>
      </p:pic>
    </p:spTree>
    <p:extLst>
      <p:ext uri="{BB962C8B-B14F-4D97-AF65-F5344CB8AC3E}">
        <p14:creationId xmlns:p14="http://schemas.microsoft.com/office/powerpoint/2010/main" val="1312826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FEEBB9-48BD-7D40-B48F-047AB0AC91CB}"/>
              </a:ext>
            </a:extLst>
          </p:cNvPr>
          <p:cNvSpPr>
            <a:spLocks noGrp="1"/>
          </p:cNvSpPr>
          <p:nvPr>
            <p:ph idx="1"/>
          </p:nvPr>
        </p:nvSpPr>
        <p:spPr/>
        <p:txBody>
          <a:bodyPr/>
          <a:lstStyle/>
          <a:p>
            <a:pPr marL="0" indent="0">
              <a:buNone/>
            </a:pPr>
            <a:r>
              <a:rPr lang="en-US" dirty="0"/>
              <a:t>Observations:</a:t>
            </a:r>
          </a:p>
          <a:p>
            <a:r>
              <a:rPr lang="en-US" dirty="0"/>
              <a:t>This is some serious wizard stuff.</a:t>
            </a:r>
          </a:p>
          <a:p>
            <a:r>
              <a:rPr lang="en-US" dirty="0"/>
              <a:t>It is not on the core, recommended department syllabus for SQL.</a:t>
            </a:r>
          </a:p>
          <a:p>
            <a:r>
              <a:rPr lang="en-US" dirty="0"/>
              <a:t>The feature is new in MySQL 8.0, and relatively new in all SQL products.</a:t>
            </a:r>
          </a:p>
          <a:p>
            <a:r>
              <a:rPr lang="en-US" dirty="0"/>
              <a:t>There are inconsistencies between the various SQL products.</a:t>
            </a:r>
          </a:p>
          <a:p>
            <a:r>
              <a:rPr lang="en-US" dirty="0"/>
              <a:t>And, Pandas also has similar functions.</a:t>
            </a:r>
            <a:br>
              <a:rPr lang="en-US" dirty="0"/>
            </a:br>
            <a:endParaRPr lang="en-US" dirty="0"/>
          </a:p>
          <a:p>
            <a:pPr marL="0" indent="0">
              <a:buNone/>
            </a:pPr>
            <a:r>
              <a:rPr lang="en-US" dirty="0"/>
              <a:t>Why do we cover this ...?</a:t>
            </a:r>
          </a:p>
          <a:p>
            <a:r>
              <a:rPr lang="en-US" dirty="0"/>
              <a:t>It is really cool and useful.</a:t>
            </a:r>
          </a:p>
          <a:p>
            <a:r>
              <a:rPr lang="en-US" dirty="0"/>
              <a:t>The capability is extremely useful for data science, machine learning, etc.</a:t>
            </a:r>
          </a:p>
          <a:p>
            <a:r>
              <a:rPr lang="en-US" dirty="0"/>
              <a:t>The TAs love to ask questions on this stuff ...</a:t>
            </a:r>
          </a:p>
        </p:txBody>
      </p:sp>
      <p:sp>
        <p:nvSpPr>
          <p:cNvPr id="3" name="Title 2">
            <a:extLst>
              <a:ext uri="{FF2B5EF4-FFF2-40B4-BE49-F238E27FC236}">
                <a16:creationId xmlns:a16="http://schemas.microsoft.com/office/drawing/2014/main" id="{4BEA253C-2A2A-7045-9CB5-6147EBD091B7}"/>
              </a:ext>
            </a:extLst>
          </p:cNvPr>
          <p:cNvSpPr>
            <a:spLocks noGrp="1"/>
          </p:cNvSpPr>
          <p:nvPr>
            <p:ph type="title"/>
          </p:nvPr>
        </p:nvSpPr>
        <p:spPr/>
        <p:txBody>
          <a:bodyPr/>
          <a:lstStyle/>
          <a:p>
            <a:r>
              <a:rPr lang="en-US" sz="2400" dirty="0"/>
              <a:t>Some "Nastily Exhausting Wizarding Tests (N.E.W.T.)" Level Stuff</a:t>
            </a:r>
          </a:p>
        </p:txBody>
      </p:sp>
    </p:spTree>
    <p:extLst>
      <p:ext uri="{BB962C8B-B14F-4D97-AF65-F5344CB8AC3E}">
        <p14:creationId xmlns:p14="http://schemas.microsoft.com/office/powerpoint/2010/main" val="4060489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__</a:t>
            </a: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get_access_path</a:t>
            </a: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__(self, fields)</a:t>
            </a:r>
          </a:p>
        </p:txBody>
      </p:sp>
      <p:sp>
        <p:nvSpPr>
          <p:cNvPr id="8" name="TextBox 9">
            <a:extLst>
              <a:ext uri="{FF2B5EF4-FFF2-40B4-BE49-F238E27FC236}">
                <a16:creationId xmlns:a16="http://schemas.microsoft.com/office/drawing/2014/main" id="{1EB71C94-DE7D-7242-AFF4-A292E07C58C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4: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45962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52CA1C-88FC-2D41-B565-25B385C99147}"/>
              </a:ext>
            </a:extLst>
          </p:cNvPr>
          <p:cNvSpPr>
            <a:spLocks noGrp="1"/>
          </p:cNvSpPr>
          <p:nvPr>
            <p:ph type="title"/>
          </p:nvPr>
        </p:nvSpPr>
        <p:spPr/>
        <p:txBody>
          <a:bodyPr/>
          <a:lstStyle/>
          <a:p>
            <a:r>
              <a:rPr lang="en-US" altLang="en-US" i="1" dirty="0">
                <a:solidFill>
                  <a:prstClr val="white"/>
                </a:solidFill>
                <a:latin typeface="Calibri" charset="0"/>
              </a:rPr>
              <a:t>__</a:t>
            </a:r>
            <a:r>
              <a:rPr lang="en-US" altLang="en-US" i="1" dirty="0" err="1">
                <a:solidFill>
                  <a:prstClr val="white"/>
                </a:solidFill>
                <a:latin typeface="Calibri" charset="0"/>
              </a:rPr>
              <a:t>get_access_path</a:t>
            </a:r>
            <a:r>
              <a:rPr lang="en-US" altLang="en-US" i="1" dirty="0">
                <a:solidFill>
                  <a:prstClr val="white"/>
                </a:solidFill>
                <a:latin typeface="Calibri" charset="0"/>
              </a:rPr>
              <a:t>__(self, fields)</a:t>
            </a:r>
            <a:endParaRPr lang="en-US" dirty="0"/>
          </a:p>
        </p:txBody>
      </p:sp>
      <p:pic>
        <p:nvPicPr>
          <p:cNvPr id="5" name="Picture 4">
            <a:extLst>
              <a:ext uri="{FF2B5EF4-FFF2-40B4-BE49-F238E27FC236}">
                <a16:creationId xmlns:a16="http://schemas.microsoft.com/office/drawing/2014/main" id="{135E9751-A471-8D46-8749-B589C57374A1}"/>
              </a:ext>
            </a:extLst>
          </p:cNvPr>
          <p:cNvPicPr>
            <a:picLocks noChangeAspect="1"/>
          </p:cNvPicPr>
          <p:nvPr/>
        </p:nvPicPr>
        <p:blipFill>
          <a:blip r:embed="rId2"/>
          <a:stretch>
            <a:fillRect/>
          </a:stretch>
        </p:blipFill>
        <p:spPr>
          <a:xfrm>
            <a:off x="4327765" y="1940889"/>
            <a:ext cx="4643665" cy="2612061"/>
          </a:xfrm>
          <a:prstGeom prst="rect">
            <a:avLst/>
          </a:prstGeom>
        </p:spPr>
      </p:pic>
      <p:pic>
        <p:nvPicPr>
          <p:cNvPr id="6" name="Picture 5">
            <a:extLst>
              <a:ext uri="{FF2B5EF4-FFF2-40B4-BE49-F238E27FC236}">
                <a16:creationId xmlns:a16="http://schemas.microsoft.com/office/drawing/2014/main" id="{BCF9C2F7-621E-6446-A5F8-70791EE711B0}"/>
              </a:ext>
            </a:extLst>
          </p:cNvPr>
          <p:cNvPicPr>
            <a:picLocks noChangeAspect="1"/>
          </p:cNvPicPr>
          <p:nvPr/>
        </p:nvPicPr>
        <p:blipFill>
          <a:blip r:embed="rId3"/>
          <a:stretch>
            <a:fillRect/>
          </a:stretch>
        </p:blipFill>
        <p:spPr>
          <a:xfrm>
            <a:off x="137258" y="634858"/>
            <a:ext cx="3332630" cy="2612061"/>
          </a:xfrm>
          <a:prstGeom prst="rect">
            <a:avLst/>
          </a:prstGeom>
        </p:spPr>
      </p:pic>
      <p:sp>
        <p:nvSpPr>
          <p:cNvPr id="7" name="Rounded Rectangular Callout 6">
            <a:extLst>
              <a:ext uri="{FF2B5EF4-FFF2-40B4-BE49-F238E27FC236}">
                <a16:creationId xmlns:a16="http://schemas.microsoft.com/office/drawing/2014/main" id="{4C4DCEC9-336F-BA4A-9849-338AAB8B00B8}"/>
              </a:ext>
            </a:extLst>
          </p:cNvPr>
          <p:cNvSpPr/>
          <p:nvPr/>
        </p:nvSpPr>
        <p:spPr>
          <a:xfrm>
            <a:off x="3657600" y="634858"/>
            <a:ext cx="2743200" cy="793892"/>
          </a:xfrm>
          <a:prstGeom prst="wedgeRoundRectCallout">
            <a:avLst>
              <a:gd name="adj1" fmla="val -104573"/>
              <a:gd name="adj2" fmla="val 187044"/>
              <a:gd name="adj3" fmla="val 16667"/>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Implement</a:t>
            </a:r>
            <a:br>
              <a:rPr lang="en-US" b="1" dirty="0">
                <a:solidFill>
                  <a:schemeClr val="tx1"/>
                </a:solidFill>
              </a:rPr>
            </a:br>
            <a:r>
              <a:rPr lang="en-US" b="1" dirty="0">
                <a:solidFill>
                  <a:schemeClr val="tx1"/>
                </a:solidFill>
              </a:rPr>
              <a:t>__</a:t>
            </a:r>
            <a:r>
              <a:rPr lang="en-US" b="1" dirty="0" err="1">
                <a:solidFill>
                  <a:schemeClr val="tx1"/>
                </a:solidFill>
              </a:rPr>
              <a:t>get_access_path</a:t>
            </a:r>
            <a:r>
              <a:rPr lang="en-US" b="1" dirty="0">
                <a:solidFill>
                  <a:schemeClr val="tx1"/>
                </a:solidFill>
              </a:rPr>
              <a:t>__</a:t>
            </a:r>
          </a:p>
        </p:txBody>
      </p:sp>
      <p:sp>
        <p:nvSpPr>
          <p:cNvPr id="8" name="Rounded Rectangular Callout 7">
            <a:extLst>
              <a:ext uri="{FF2B5EF4-FFF2-40B4-BE49-F238E27FC236}">
                <a16:creationId xmlns:a16="http://schemas.microsoft.com/office/drawing/2014/main" id="{0F6358D1-80E7-774A-89C2-374E7A3A2F59}"/>
              </a:ext>
            </a:extLst>
          </p:cNvPr>
          <p:cNvSpPr/>
          <p:nvPr/>
        </p:nvSpPr>
        <p:spPr>
          <a:xfrm>
            <a:off x="3657600" y="2800350"/>
            <a:ext cx="2743200" cy="793892"/>
          </a:xfrm>
          <a:prstGeom prst="wedgeRoundRectCallout">
            <a:avLst>
              <a:gd name="adj1" fmla="val 59654"/>
              <a:gd name="adj2" fmla="val 32535"/>
              <a:gd name="adj3" fmla="val 16667"/>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What are talking about?</a:t>
            </a:r>
          </a:p>
        </p:txBody>
      </p:sp>
    </p:spTree>
    <p:extLst>
      <p:ext uri="{BB962C8B-B14F-4D97-AF65-F5344CB8AC3E}">
        <p14:creationId xmlns:p14="http://schemas.microsoft.com/office/powerpoint/2010/main" val="2198215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Path</a:t>
            </a:r>
          </a:p>
        </p:txBody>
      </p:sp>
      <p:sp>
        <p:nvSpPr>
          <p:cNvPr id="3" name="Content Placeholder 2"/>
          <p:cNvSpPr>
            <a:spLocks noGrp="1"/>
          </p:cNvSpPr>
          <p:nvPr>
            <p:ph sz="half" idx="1"/>
          </p:nvPr>
        </p:nvSpPr>
        <p:spPr>
          <a:xfrm>
            <a:off x="457200" y="590550"/>
            <a:ext cx="8267140" cy="4191000"/>
          </a:xfrm>
        </p:spPr>
        <p:txBody>
          <a:bodyPr>
            <a:normAutofit fontScale="77500" lnSpcReduction="20000"/>
          </a:bodyPr>
          <a:lstStyle/>
          <a:p>
            <a:pPr>
              <a:lnSpc>
                <a:spcPct val="120000"/>
              </a:lnSpc>
              <a:spcBef>
                <a:spcPts val="0"/>
              </a:spcBef>
              <a:spcAft>
                <a:spcPts val="300"/>
              </a:spcAft>
            </a:pPr>
            <a:r>
              <a:rPr lang="en-US" dirty="0"/>
              <a:t>Every relational operator accepts one or more tables as input. </a:t>
            </a:r>
            <a:br>
              <a:rPr lang="en-US" dirty="0"/>
            </a:br>
            <a:r>
              <a:rPr lang="en-US" dirty="0"/>
              <a:t>The operator “accesses the tuples” in the tables.</a:t>
            </a:r>
          </a:p>
          <a:p>
            <a:pPr>
              <a:lnSpc>
                <a:spcPct val="120000"/>
              </a:lnSpc>
              <a:spcBef>
                <a:spcPts val="0"/>
              </a:spcBef>
              <a:spcAft>
                <a:spcPts val="300"/>
              </a:spcAft>
            </a:pPr>
            <a:r>
              <a:rPr lang="en-US" dirty="0"/>
              <a:t>There are two “ways” to retrieve the relevant tuples</a:t>
            </a:r>
          </a:p>
          <a:p>
            <a:pPr lvl="1">
              <a:lnSpc>
                <a:spcPct val="120000"/>
              </a:lnSpc>
              <a:spcBef>
                <a:spcPts val="0"/>
              </a:spcBef>
              <a:spcAft>
                <a:spcPts val="300"/>
              </a:spcAft>
            </a:pPr>
            <a:r>
              <a:rPr lang="en-US" dirty="0"/>
              <a:t>Scan the relation (via blocks)</a:t>
            </a:r>
          </a:p>
          <a:p>
            <a:pPr lvl="1">
              <a:lnSpc>
                <a:spcPct val="120000"/>
              </a:lnSpc>
              <a:spcBef>
                <a:spcPts val="0"/>
              </a:spcBef>
              <a:spcAft>
                <a:spcPts val="300"/>
              </a:spcAft>
            </a:pPr>
            <a:r>
              <a:rPr lang="en-US" dirty="0"/>
              <a:t>Use an index and matching condition.</a:t>
            </a:r>
          </a:p>
          <a:p>
            <a:pPr>
              <a:lnSpc>
                <a:spcPct val="120000"/>
              </a:lnSpc>
              <a:spcBef>
                <a:spcPts val="0"/>
              </a:spcBef>
              <a:spcAft>
                <a:spcPts val="300"/>
              </a:spcAft>
            </a:pPr>
            <a:r>
              <a:rPr lang="en-US" strike="sngStrike" dirty="0"/>
              <a:t>A selection (WHERE) condition is in </a:t>
            </a:r>
            <a:r>
              <a:rPr lang="en-US" i="1" strike="sngStrike" dirty="0" err="1"/>
              <a:t>conjuctive</a:t>
            </a:r>
            <a:r>
              <a:rPr lang="en-US" i="1" strike="sngStrike" dirty="0"/>
              <a:t> normal form</a:t>
            </a:r>
            <a:r>
              <a:rPr lang="en-US" strike="sngStrike" dirty="0"/>
              <a:t> if</a:t>
            </a:r>
          </a:p>
          <a:p>
            <a:pPr lvl="1">
              <a:lnSpc>
                <a:spcPct val="120000"/>
              </a:lnSpc>
              <a:spcBef>
                <a:spcPts val="0"/>
              </a:spcBef>
              <a:spcAft>
                <a:spcPts val="300"/>
              </a:spcAft>
            </a:pPr>
            <a:r>
              <a:rPr lang="en-US" strike="sngStrike" dirty="0"/>
              <a:t>Each term is </a:t>
            </a:r>
            <a:r>
              <a:rPr lang="en-US" strike="sngStrike" dirty="0" err="1"/>
              <a:t>column_name</a:t>
            </a:r>
            <a:r>
              <a:rPr lang="en-US" strike="sngStrike" dirty="0"/>
              <a:t> op value</a:t>
            </a:r>
          </a:p>
          <a:p>
            <a:pPr lvl="1">
              <a:lnSpc>
                <a:spcPct val="120000"/>
              </a:lnSpc>
              <a:spcBef>
                <a:spcPts val="0"/>
              </a:spcBef>
              <a:spcAft>
                <a:spcPts val="300"/>
              </a:spcAft>
            </a:pPr>
            <a:r>
              <a:rPr lang="en-US" strike="sngStrike" dirty="0"/>
              <a:t>op is one of &lt;, &lt;=, =, &gt;, &gt;=, &lt;&gt; (or =, != for Hash Index)</a:t>
            </a:r>
          </a:p>
          <a:p>
            <a:pPr lvl="1">
              <a:lnSpc>
                <a:spcPct val="120000"/>
              </a:lnSpc>
              <a:spcBef>
                <a:spcPts val="0"/>
              </a:spcBef>
              <a:spcAft>
                <a:spcPts val="300"/>
              </a:spcAft>
            </a:pPr>
            <a:r>
              <a:rPr lang="en-US" strike="sngStrike" dirty="0"/>
              <a:t>The terms are </a:t>
            </a:r>
            <a:r>
              <a:rPr lang="en-US" strike="sngStrike" dirty="0" err="1"/>
              <a:t>ANDed</a:t>
            </a:r>
            <a:r>
              <a:rPr lang="en-US" strike="sngStrike" dirty="0"/>
              <a:t>, e.g. (</a:t>
            </a:r>
            <a:r>
              <a:rPr lang="en-US" strike="sngStrike" dirty="0" err="1"/>
              <a:t>nameLast</a:t>
            </a:r>
            <a:r>
              <a:rPr lang="en-US" strike="sngStrike" dirty="0"/>
              <a:t> = ‘Ferguson’) AND (ab &gt; 500)</a:t>
            </a:r>
          </a:p>
          <a:p>
            <a:pPr lvl="1">
              <a:lnSpc>
                <a:spcPct val="120000"/>
              </a:lnSpc>
              <a:spcBef>
                <a:spcPts val="0"/>
              </a:spcBef>
              <a:spcAft>
                <a:spcPts val="300"/>
              </a:spcAft>
            </a:pPr>
            <a:r>
              <a:rPr lang="en-US" strike="sngStrike" dirty="0"/>
              <a:t>CNF allows using a matching index for the access path.</a:t>
            </a:r>
          </a:p>
          <a:p>
            <a:pPr>
              <a:lnSpc>
                <a:spcPct val="120000"/>
              </a:lnSpc>
              <a:spcBef>
                <a:spcPts val="0"/>
              </a:spcBef>
              <a:spcAft>
                <a:spcPts val="300"/>
              </a:spcAft>
            </a:pPr>
            <a:r>
              <a:rPr lang="en-US" dirty="0"/>
              <a:t>The engine can select a </a:t>
            </a:r>
            <a:r>
              <a:rPr lang="en-US" i="1" dirty="0"/>
              <a:t>matching index</a:t>
            </a:r>
            <a:r>
              <a:rPr lang="en-US" dirty="0"/>
              <a:t> </a:t>
            </a:r>
          </a:p>
          <a:p>
            <a:pPr lvl="1">
              <a:lnSpc>
                <a:spcPct val="120000"/>
              </a:lnSpc>
              <a:spcBef>
                <a:spcPts val="0"/>
              </a:spcBef>
              <a:spcAft>
                <a:spcPts val="300"/>
              </a:spcAft>
            </a:pPr>
            <a:r>
              <a:rPr lang="en-US" dirty="0">
                <a:solidFill>
                  <a:srgbClr val="FF0000"/>
                </a:solidFill>
              </a:rPr>
              <a:t>A Hash Index on (c1,c2,c3) if the condition is c1=x AND c2=y AND c3=z</a:t>
            </a:r>
            <a:r>
              <a:rPr lang="en-US" dirty="0"/>
              <a:t>.</a:t>
            </a:r>
          </a:p>
          <a:p>
            <a:pPr lvl="1">
              <a:lnSpc>
                <a:spcPct val="120000"/>
              </a:lnSpc>
              <a:spcBef>
                <a:spcPts val="0"/>
              </a:spcBef>
              <a:spcAft>
                <a:spcPts val="300"/>
              </a:spcAft>
            </a:pPr>
            <a:r>
              <a:rPr lang="en-US" strike="sngStrike" dirty="0"/>
              <a:t>A Tree Index if the condition is (can be ordered as)</a:t>
            </a:r>
          </a:p>
          <a:p>
            <a:pPr lvl="2">
              <a:lnSpc>
                <a:spcPct val="120000"/>
              </a:lnSpc>
              <a:spcBef>
                <a:spcPts val="0"/>
              </a:spcBef>
              <a:spcAft>
                <a:spcPts val="300"/>
              </a:spcAft>
            </a:pPr>
            <a:r>
              <a:rPr lang="en-US" strike="sngStrike" dirty="0"/>
              <a:t>c1 op value</a:t>
            </a:r>
          </a:p>
          <a:p>
            <a:pPr lvl="2">
              <a:lnSpc>
                <a:spcPct val="120000"/>
              </a:lnSpc>
              <a:spcBef>
                <a:spcPts val="0"/>
              </a:spcBef>
              <a:spcAft>
                <a:spcPts val="300"/>
              </a:spcAft>
            </a:pPr>
            <a:r>
              <a:rPr lang="en-US" strike="sngStrike" dirty="0"/>
              <a:t>c1 op x AND/OR c2 op y</a:t>
            </a:r>
          </a:p>
          <a:p>
            <a:pPr lvl="2">
              <a:lnSpc>
                <a:spcPct val="120000"/>
              </a:lnSpc>
              <a:spcBef>
                <a:spcPts val="0"/>
              </a:spcBef>
              <a:spcAft>
                <a:spcPts val="300"/>
              </a:spcAft>
            </a:pPr>
            <a:r>
              <a:rPr lang="mr-IN" strike="sngStrike" dirty="0"/>
              <a:t>…</a:t>
            </a:r>
            <a:r>
              <a:rPr lang="en-US" strike="sngStrike" dirty="0"/>
              <a:t> </a:t>
            </a:r>
            <a:r>
              <a:rPr lang="mr-IN" strike="sngStrike" dirty="0"/>
              <a:t>…</a:t>
            </a:r>
            <a:endParaRPr lang="en-US" strike="sngStrike" dirty="0"/>
          </a:p>
          <a:p>
            <a:pPr lvl="1">
              <a:lnSpc>
                <a:spcPct val="120000"/>
              </a:lnSpc>
              <a:spcBef>
                <a:spcPts val="0"/>
              </a:spcBef>
              <a:spcAft>
                <a:spcPts val="300"/>
              </a:spcAft>
            </a:pPr>
            <a:r>
              <a:rPr lang="en-US" dirty="0"/>
              <a:t>Many indexes may match, and the engine chooses the </a:t>
            </a:r>
            <a:r>
              <a:rPr lang="en-US" i="1" dirty="0"/>
              <a:t>most selective match</a:t>
            </a:r>
            <a:br>
              <a:rPr lang="en-US" i="1" dirty="0"/>
            </a:br>
            <a:r>
              <a:rPr lang="en-US" dirty="0"/>
              <a:t>(number of tuples or blocks) that match.</a:t>
            </a:r>
            <a:br>
              <a:rPr lang="en-US" dirty="0"/>
            </a:br>
            <a:endParaRPr lang="en-US" dirty="0"/>
          </a:p>
        </p:txBody>
      </p:sp>
      <p:sp>
        <p:nvSpPr>
          <p:cNvPr id="4" name="TextBox 3">
            <a:extLst>
              <a:ext uri="{FF2B5EF4-FFF2-40B4-BE49-F238E27FC236}">
                <a16:creationId xmlns:a16="http://schemas.microsoft.com/office/drawing/2014/main" id="{59759F53-B473-BA47-9EE3-DBFAE9C2FABF}"/>
              </a:ext>
            </a:extLst>
          </p:cNvPr>
          <p:cNvSpPr txBox="1"/>
          <p:nvPr/>
        </p:nvSpPr>
        <p:spPr>
          <a:xfrm>
            <a:off x="5715000" y="3333750"/>
            <a:ext cx="2897460"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FF0000"/>
                </a:solidFill>
              </a:rPr>
              <a:t>HW 2 implements simple indexes</a:t>
            </a:r>
            <a:br>
              <a:rPr lang="en-US" sz="1400" dirty="0">
                <a:solidFill>
                  <a:srgbClr val="FF0000"/>
                </a:solidFill>
              </a:rPr>
            </a:br>
            <a:r>
              <a:rPr lang="en-US" sz="1400" dirty="0">
                <a:solidFill>
                  <a:srgbClr val="FF0000"/>
                </a:solidFill>
              </a:rPr>
              <a:t>using dictionaries.</a:t>
            </a:r>
          </a:p>
          <a:p>
            <a:pPr marL="285750" indent="-285750">
              <a:buFont typeface="Arial" panose="020B0604020202020204" pitchFamily="34" charset="0"/>
              <a:buChar char="•"/>
            </a:pPr>
            <a:r>
              <a:rPr lang="en-US" sz="1400" dirty="0">
                <a:solidFill>
                  <a:srgbClr val="FF0000"/>
                </a:solidFill>
              </a:rPr>
              <a:t>Dictionaries use hash indexes.</a:t>
            </a:r>
          </a:p>
        </p:txBody>
      </p:sp>
    </p:spTree>
    <p:extLst>
      <p:ext uri="{BB962C8B-B14F-4D97-AF65-F5344CB8AC3E}">
        <p14:creationId xmlns:p14="http://schemas.microsoft.com/office/powerpoint/2010/main" val="2852777951"/>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Some More on Changing Data</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4: ER, Relational, SQL (IV) 		© Donald F. Ferguson, 2021</a:t>
            </a:r>
            <a:endParaRPr lang="en-US" altLang="en-US" sz="800" i="1" dirty="0">
              <a:solidFill>
                <a:schemeClr val="bg1"/>
              </a:solidFill>
            </a:endParaRPr>
          </a:p>
        </p:txBody>
      </p:sp>
    </p:spTree>
    <p:extLst>
      <p:ext uri="{BB962C8B-B14F-4D97-AF65-F5344CB8AC3E}">
        <p14:creationId xmlns:p14="http://schemas.microsoft.com/office/powerpoint/2010/main" val="279144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Basic INSERT, UPDATE, DELETE</a:t>
            </a:r>
          </a:p>
        </p:txBody>
      </p:sp>
      <p:sp>
        <p:nvSpPr>
          <p:cNvPr id="8" name="TextBox 9">
            <a:extLst>
              <a:ext uri="{FF2B5EF4-FFF2-40B4-BE49-F238E27FC236}">
                <a16:creationId xmlns:a16="http://schemas.microsoft.com/office/drawing/2014/main" id="{1EB71C94-DE7D-7242-AFF4-A292E07C58C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4: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90723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p:txBody>
          <a:bodyPr/>
          <a:lstStyle/>
          <a:p>
            <a:r>
              <a:rPr lang="en-US" altLang="en-US" dirty="0"/>
              <a:t>Updates to tables</a:t>
            </a:r>
          </a:p>
        </p:txBody>
      </p:sp>
      <p:sp>
        <p:nvSpPr>
          <p:cNvPr id="13314" name="Rectangle 3"/>
          <p:cNvSpPr>
            <a:spLocks noGrp="1" noChangeArrowheads="1"/>
          </p:cNvSpPr>
          <p:nvPr>
            <p:ph type="body" idx="1"/>
          </p:nvPr>
        </p:nvSpPr>
        <p:spPr>
          <a:xfrm>
            <a:off x="1719263" y="812483"/>
            <a:ext cx="5782369" cy="3869531"/>
          </a:xfrm>
        </p:spPr>
        <p:txBody>
          <a:bodyPr/>
          <a:lstStyle/>
          <a:p>
            <a:pPr>
              <a:lnSpc>
                <a:spcPct val="90000"/>
              </a:lnSpc>
              <a:tabLst>
                <a:tab pos="1674019" algn="l"/>
              </a:tabLst>
            </a:pPr>
            <a:r>
              <a:rPr lang="en-US" altLang="en-US" b="1" dirty="0">
                <a:solidFill>
                  <a:srgbClr val="002060"/>
                </a:solidFill>
              </a:rPr>
              <a:t>Insert </a:t>
            </a:r>
            <a:r>
              <a:rPr lang="en-US" altLang="en-US" b="1" dirty="0">
                <a:solidFill>
                  <a:srgbClr val="000099"/>
                </a:solidFill>
              </a:rPr>
              <a:t> </a:t>
            </a:r>
            <a:endParaRPr lang="en-US" altLang="en-US" dirty="0"/>
          </a:p>
          <a:p>
            <a:pPr lvl="1">
              <a:lnSpc>
                <a:spcPct val="90000"/>
              </a:lnSpc>
              <a:tabLst>
                <a:tab pos="1674019" algn="l"/>
              </a:tabLst>
            </a:pPr>
            <a:r>
              <a:rPr lang="en-US" altLang="en-US" b="1" dirty="0"/>
              <a:t>insert into </a:t>
            </a:r>
            <a:r>
              <a:rPr lang="en-US" altLang="en-US" i="1" dirty="0"/>
              <a:t>instructor </a:t>
            </a:r>
            <a:r>
              <a:rPr lang="en-US" altLang="en-US" b="1" dirty="0"/>
              <a:t>values </a:t>
            </a:r>
            <a:r>
              <a:rPr lang="en-US" altLang="en-US" dirty="0"/>
              <a:t>(</a:t>
            </a:r>
            <a:r>
              <a:rPr lang="en-US" altLang="ja-JP" dirty="0"/>
              <a:t>'</a:t>
            </a:r>
            <a:r>
              <a:rPr lang="en-US" altLang="en-US" dirty="0"/>
              <a:t>10211</a:t>
            </a:r>
            <a:r>
              <a:rPr lang="en-US" altLang="ja-JP" dirty="0"/>
              <a:t>'</a:t>
            </a:r>
            <a:r>
              <a:rPr lang="en-US" altLang="en-US" dirty="0"/>
              <a:t>, </a:t>
            </a:r>
            <a:r>
              <a:rPr lang="en-US" altLang="ja-JP" dirty="0"/>
              <a:t>'</a:t>
            </a:r>
            <a:r>
              <a:rPr lang="en-US" altLang="en-US" dirty="0"/>
              <a:t>Smith</a:t>
            </a:r>
            <a:r>
              <a:rPr lang="en-US" altLang="ja-JP" dirty="0"/>
              <a:t>'</a:t>
            </a:r>
            <a:r>
              <a:rPr lang="en-US" altLang="en-US" dirty="0"/>
              <a:t>, </a:t>
            </a:r>
            <a:r>
              <a:rPr lang="en-US" altLang="ja-JP" dirty="0"/>
              <a:t>'</a:t>
            </a:r>
            <a:r>
              <a:rPr lang="en-US" altLang="en-US" dirty="0"/>
              <a:t>Biology</a:t>
            </a:r>
            <a:r>
              <a:rPr lang="en-US" altLang="ja-JP" dirty="0"/>
              <a:t>'</a:t>
            </a:r>
            <a:r>
              <a:rPr lang="en-US" altLang="en-US" dirty="0"/>
              <a:t>, 66000);</a:t>
            </a:r>
          </a:p>
          <a:p>
            <a:pPr>
              <a:lnSpc>
                <a:spcPct val="90000"/>
              </a:lnSpc>
              <a:tabLst>
                <a:tab pos="1674019" algn="l"/>
              </a:tabLst>
            </a:pPr>
            <a:r>
              <a:rPr lang="en-US" altLang="en-US" b="1" dirty="0">
                <a:solidFill>
                  <a:srgbClr val="002060"/>
                </a:solidFill>
              </a:rPr>
              <a:t>Delete</a:t>
            </a:r>
            <a:r>
              <a:rPr lang="en-US" altLang="en-US" b="1" dirty="0">
                <a:solidFill>
                  <a:srgbClr val="000099"/>
                </a:solidFill>
              </a:rPr>
              <a:t> </a:t>
            </a:r>
          </a:p>
          <a:p>
            <a:pPr lvl="1">
              <a:lnSpc>
                <a:spcPct val="90000"/>
              </a:lnSpc>
              <a:tabLst>
                <a:tab pos="1674019" algn="l"/>
              </a:tabLst>
            </a:pPr>
            <a:r>
              <a:rPr lang="en-US" altLang="en-US" b="1" dirty="0">
                <a:solidFill>
                  <a:srgbClr val="000099"/>
                </a:solidFill>
              </a:rPr>
              <a:t> </a:t>
            </a:r>
            <a:r>
              <a:rPr lang="en-US" altLang="en-US" dirty="0"/>
              <a:t>Remove all tuples from the </a:t>
            </a:r>
            <a:r>
              <a:rPr lang="en-US" altLang="en-US" i="1" dirty="0"/>
              <a:t>student</a:t>
            </a:r>
            <a:r>
              <a:rPr lang="en-US" altLang="en-US" dirty="0"/>
              <a:t> relation</a:t>
            </a:r>
          </a:p>
          <a:p>
            <a:pPr lvl="2">
              <a:lnSpc>
                <a:spcPct val="90000"/>
              </a:lnSpc>
              <a:tabLst>
                <a:tab pos="1674019" algn="l"/>
              </a:tabLst>
            </a:pPr>
            <a:r>
              <a:rPr lang="en-US" altLang="en-US" b="1" dirty="0"/>
              <a:t>delete from </a:t>
            </a:r>
            <a:r>
              <a:rPr lang="en-US" altLang="en-US" i="1" dirty="0"/>
              <a:t>student  </a:t>
            </a:r>
          </a:p>
          <a:p>
            <a:pPr>
              <a:lnSpc>
                <a:spcPct val="90000"/>
              </a:lnSpc>
              <a:tabLst>
                <a:tab pos="1674019" algn="l"/>
              </a:tabLst>
            </a:pPr>
            <a:r>
              <a:rPr lang="en-US" altLang="en-US" b="1" dirty="0">
                <a:solidFill>
                  <a:srgbClr val="002060"/>
                </a:solidFill>
              </a:rPr>
              <a:t>Drop Table</a:t>
            </a:r>
          </a:p>
          <a:p>
            <a:pPr lvl="1">
              <a:lnSpc>
                <a:spcPct val="90000"/>
              </a:lnSpc>
              <a:tabLst>
                <a:tab pos="1674019" algn="l"/>
              </a:tabLst>
            </a:pPr>
            <a:r>
              <a:rPr lang="en-US" altLang="en-US" b="1" dirty="0"/>
              <a:t>drop table </a:t>
            </a:r>
            <a:r>
              <a:rPr lang="en-US" altLang="en-US" i="1" dirty="0"/>
              <a:t>r</a:t>
            </a:r>
          </a:p>
          <a:p>
            <a:pPr>
              <a:lnSpc>
                <a:spcPct val="90000"/>
              </a:lnSpc>
              <a:tabLst>
                <a:tab pos="1674019" algn="l"/>
              </a:tabLst>
            </a:pPr>
            <a:r>
              <a:rPr lang="en-US" altLang="en-US" b="1" dirty="0">
                <a:solidFill>
                  <a:srgbClr val="002060"/>
                </a:solidFill>
              </a:rPr>
              <a:t>Alter</a:t>
            </a:r>
            <a:r>
              <a:rPr lang="en-US" altLang="en-US" b="1" dirty="0">
                <a:solidFill>
                  <a:srgbClr val="000099"/>
                </a:solidFill>
              </a:rPr>
              <a:t> </a:t>
            </a:r>
            <a:r>
              <a:rPr lang="en-US" altLang="en-US" dirty="0"/>
              <a:t> </a:t>
            </a:r>
          </a:p>
          <a:p>
            <a:pPr lvl="1">
              <a:lnSpc>
                <a:spcPct val="90000"/>
              </a:lnSpc>
              <a:tabLst>
                <a:tab pos="1674019" algn="l"/>
              </a:tabLst>
            </a:pPr>
            <a:r>
              <a:rPr lang="en-US" altLang="en-US" b="1" dirty="0"/>
              <a:t>alter table </a:t>
            </a:r>
            <a:r>
              <a:rPr lang="en-US" altLang="en-US" i="1" dirty="0"/>
              <a:t>r </a:t>
            </a:r>
            <a:r>
              <a:rPr lang="en-US" altLang="en-US" b="1" dirty="0"/>
              <a:t>add </a:t>
            </a:r>
            <a:r>
              <a:rPr lang="en-US" altLang="en-US" i="1" dirty="0"/>
              <a:t>A D</a:t>
            </a:r>
          </a:p>
          <a:p>
            <a:pPr lvl="2">
              <a:lnSpc>
                <a:spcPct val="90000"/>
              </a:lnSpc>
              <a:tabLst>
                <a:tab pos="1674019" algn="l"/>
              </a:tabLst>
            </a:pPr>
            <a:r>
              <a:rPr lang="en-US" altLang="en-US" i="1" dirty="0"/>
              <a:t> </a:t>
            </a:r>
            <a:r>
              <a:rPr lang="en-US" altLang="en-US" dirty="0"/>
              <a:t>where </a:t>
            </a:r>
            <a:r>
              <a:rPr lang="en-US" altLang="en-US" i="1" dirty="0"/>
              <a:t>A</a:t>
            </a:r>
            <a:r>
              <a:rPr lang="en-US" altLang="en-US" dirty="0"/>
              <a:t> is the name of the attribute to be added to relation </a:t>
            </a:r>
            <a:r>
              <a:rPr lang="en-US" altLang="en-US" i="1" dirty="0"/>
              <a:t>r </a:t>
            </a:r>
            <a:r>
              <a:rPr lang="en-US" altLang="en-US" dirty="0"/>
              <a:t> and </a:t>
            </a:r>
            <a:r>
              <a:rPr lang="en-US" altLang="en-US" i="1" dirty="0"/>
              <a:t>D</a:t>
            </a:r>
            <a:r>
              <a:rPr lang="en-US" altLang="en-US" dirty="0"/>
              <a:t> is the domain of </a:t>
            </a:r>
            <a:r>
              <a:rPr lang="en-US" altLang="en-US" i="1" dirty="0"/>
              <a:t>A.</a:t>
            </a:r>
            <a:endParaRPr lang="en-US" altLang="en-US" dirty="0"/>
          </a:p>
          <a:p>
            <a:pPr lvl="2">
              <a:lnSpc>
                <a:spcPct val="90000"/>
              </a:lnSpc>
              <a:tabLst>
                <a:tab pos="1674019" algn="l"/>
              </a:tabLst>
            </a:pPr>
            <a:r>
              <a:rPr lang="en-US" altLang="en-US" dirty="0"/>
              <a:t>All exiting tuples in the relation are assigned </a:t>
            </a:r>
            <a:r>
              <a:rPr lang="en-US" altLang="en-US" i="1" dirty="0"/>
              <a:t>null</a:t>
            </a:r>
            <a:r>
              <a:rPr lang="en-US" altLang="en-US" dirty="0"/>
              <a:t> as the value for the new attribute.  </a:t>
            </a:r>
          </a:p>
          <a:p>
            <a:pPr lvl="1">
              <a:lnSpc>
                <a:spcPct val="110000"/>
              </a:lnSpc>
              <a:tabLst>
                <a:tab pos="1674019" algn="l"/>
              </a:tabLst>
            </a:pPr>
            <a:r>
              <a:rPr lang="en-US" altLang="en-US" b="1" dirty="0"/>
              <a:t>alter table </a:t>
            </a:r>
            <a:r>
              <a:rPr lang="en-US" altLang="en-US" i="1" dirty="0"/>
              <a:t>r</a:t>
            </a:r>
            <a:r>
              <a:rPr lang="en-US" altLang="en-US" b="1" dirty="0"/>
              <a:t> drop</a:t>
            </a:r>
            <a:r>
              <a:rPr lang="en-US" altLang="en-US" i="1" dirty="0"/>
              <a:t> A     </a:t>
            </a:r>
          </a:p>
          <a:p>
            <a:pPr lvl="2">
              <a:lnSpc>
                <a:spcPct val="110000"/>
              </a:lnSpc>
              <a:tabLst>
                <a:tab pos="1674019" algn="l"/>
              </a:tabLst>
            </a:pPr>
            <a:r>
              <a:rPr lang="en-US" altLang="en-US" dirty="0"/>
              <a:t>where </a:t>
            </a:r>
            <a:r>
              <a:rPr lang="en-US" altLang="en-US" i="1" dirty="0"/>
              <a:t>A</a:t>
            </a:r>
            <a:r>
              <a:rPr lang="en-US" altLang="en-US" dirty="0"/>
              <a:t> is the name of an attribute of relation</a:t>
            </a:r>
            <a:r>
              <a:rPr lang="en-US" altLang="en-US" i="1" dirty="0"/>
              <a:t> r</a:t>
            </a:r>
          </a:p>
          <a:p>
            <a:pPr lvl="2">
              <a:lnSpc>
                <a:spcPct val="90000"/>
              </a:lnSpc>
              <a:tabLst>
                <a:tab pos="1674019" algn="l"/>
              </a:tabLst>
            </a:pPr>
            <a:r>
              <a:rPr lang="en-US" altLang="en-US" dirty="0"/>
              <a:t>Dropping of attributes not supported by many databases.</a:t>
            </a:r>
          </a:p>
        </p:txBody>
      </p:sp>
    </p:spTree>
    <p:extLst>
      <p:ext uri="{BB962C8B-B14F-4D97-AF65-F5344CB8AC3E}">
        <p14:creationId xmlns:p14="http://schemas.microsoft.com/office/powerpoint/2010/main" val="2155923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3" name="Rounded Rectangle 2">
            <a:extLst>
              <a:ext uri="{FF2B5EF4-FFF2-40B4-BE49-F238E27FC236}">
                <a16:creationId xmlns:a16="http://schemas.microsoft.com/office/drawing/2014/main" id="{D7E1CD98-D0D8-2640-A44B-9DB439B86A65}"/>
              </a:ext>
            </a:extLst>
          </p:cNvPr>
          <p:cNvSpPr/>
          <p:nvPr/>
        </p:nvSpPr>
        <p:spPr>
          <a:xfrm>
            <a:off x="74615" y="3356555"/>
            <a:ext cx="8915398" cy="1294171"/>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We will start in a couple of minutes.</a:t>
            </a:r>
          </a:p>
        </p:txBody>
      </p:sp>
      <p:sp>
        <p:nvSpPr>
          <p:cNvPr id="8" name="TextBox 9">
            <a:extLst>
              <a:ext uri="{FF2B5EF4-FFF2-40B4-BE49-F238E27FC236}">
                <a16:creationId xmlns:a16="http://schemas.microsoft.com/office/drawing/2014/main" id="{DCC87EF4-823E-BC4E-9E05-54F290E4B2BE}"/>
              </a:ext>
            </a:extLst>
          </p:cNvPr>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2021</a:t>
            </a:r>
            <a:br>
              <a:rPr lang="en-US" altLang="en-US" sz="2800" i="1" dirty="0"/>
            </a:br>
            <a:br>
              <a:rPr lang="en-US" altLang="en-US" sz="2800" i="1" dirty="0"/>
            </a:br>
            <a:r>
              <a:rPr lang="en-US" altLang="en-US" sz="2800" i="1" dirty="0"/>
              <a:t>Lecture 4: ER, Relational, SQL (IV)</a:t>
            </a:r>
          </a:p>
        </p:txBody>
      </p:sp>
    </p:spTree>
    <p:extLst>
      <p:ext uri="{BB962C8B-B14F-4D97-AF65-F5344CB8AC3E}">
        <p14:creationId xmlns:p14="http://schemas.microsoft.com/office/powerpoint/2010/main" val="276795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1825229" y="84535"/>
            <a:ext cx="6057900" cy="457200"/>
          </a:xfrm>
        </p:spPr>
        <p:txBody>
          <a:bodyPr/>
          <a:lstStyle/>
          <a:p>
            <a:r>
              <a:rPr lang="en-US" altLang="en-US" dirty="0"/>
              <a:t>Modification of the Database</a:t>
            </a:r>
          </a:p>
        </p:txBody>
      </p:sp>
      <p:sp>
        <p:nvSpPr>
          <p:cNvPr id="61442" name="Rectangle 3"/>
          <p:cNvSpPr>
            <a:spLocks noGrp="1" noChangeArrowheads="1"/>
          </p:cNvSpPr>
          <p:nvPr>
            <p:ph type="body" idx="1"/>
          </p:nvPr>
        </p:nvSpPr>
        <p:spPr>
          <a:xfrm>
            <a:off x="1722268" y="858915"/>
            <a:ext cx="5565501" cy="2350630"/>
          </a:xfrm>
        </p:spPr>
        <p:txBody>
          <a:bodyPr/>
          <a:lstStyle/>
          <a:p>
            <a:pPr>
              <a:tabLst>
                <a:tab pos="1239441" algn="l"/>
                <a:tab pos="1975247" algn="l"/>
              </a:tabLst>
            </a:pPr>
            <a:r>
              <a:rPr lang="en-US" altLang="en-US" dirty="0"/>
              <a:t>Deletion of tuples from a given relation.</a:t>
            </a:r>
            <a:endParaRPr lang="en-US" altLang="en-US" dirty="0">
              <a:latin typeface="Century Gothic" panose="020B0502020202020204" pitchFamily="34" charset="0"/>
            </a:endParaRPr>
          </a:p>
          <a:p>
            <a:pPr>
              <a:tabLst>
                <a:tab pos="1239441" algn="l"/>
                <a:tab pos="1975247" algn="l"/>
              </a:tabLst>
            </a:pPr>
            <a:r>
              <a:rPr lang="en-US" altLang="en-US" dirty="0"/>
              <a:t>Insertion of new tuples into a given relation</a:t>
            </a:r>
          </a:p>
          <a:p>
            <a:pPr>
              <a:tabLst>
                <a:tab pos="1239441" algn="l"/>
                <a:tab pos="1975247" algn="l"/>
              </a:tabLst>
            </a:pPr>
            <a:r>
              <a:rPr lang="en-US" altLang="en-US" dirty="0"/>
              <a:t>Updating of values in some tuples in a given relation</a:t>
            </a:r>
          </a:p>
        </p:txBody>
      </p:sp>
    </p:spTree>
    <p:extLst>
      <p:ext uri="{BB962C8B-B14F-4D97-AF65-F5344CB8AC3E}">
        <p14:creationId xmlns:p14="http://schemas.microsoft.com/office/powerpoint/2010/main" val="4066630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a:xfrm>
            <a:off x="1825229" y="125588"/>
            <a:ext cx="6057900" cy="457200"/>
          </a:xfrm>
        </p:spPr>
        <p:txBody>
          <a:bodyPr/>
          <a:lstStyle/>
          <a:p>
            <a:r>
              <a:rPr lang="en-US" altLang="en-US" dirty="0"/>
              <a:t>Deletion</a:t>
            </a:r>
          </a:p>
        </p:txBody>
      </p:sp>
      <p:sp>
        <p:nvSpPr>
          <p:cNvPr id="62466" name="Rectangle 3"/>
          <p:cNvSpPr>
            <a:spLocks noGrp="1" noChangeArrowheads="1"/>
          </p:cNvSpPr>
          <p:nvPr>
            <p:ph type="body" idx="1"/>
          </p:nvPr>
        </p:nvSpPr>
        <p:spPr>
          <a:xfrm>
            <a:off x="1728927" y="857298"/>
            <a:ext cx="5726097" cy="3881438"/>
          </a:xfrm>
        </p:spPr>
        <p:txBody>
          <a:bodyPr/>
          <a:lstStyle/>
          <a:p>
            <a:pPr>
              <a:tabLst>
                <a:tab pos="1239441" algn="l"/>
                <a:tab pos="1975247" algn="l"/>
              </a:tabLst>
            </a:pPr>
            <a:r>
              <a:rPr lang="en-US" altLang="en-US" dirty="0"/>
              <a:t>Delete all instructors</a:t>
            </a:r>
          </a:p>
          <a:p>
            <a:pPr>
              <a:buNone/>
              <a:tabLst>
                <a:tab pos="1239441" algn="l"/>
                <a:tab pos="1975247" algn="l"/>
              </a:tabLst>
            </a:pPr>
            <a:r>
              <a:rPr lang="en-US" altLang="en-US" dirty="0"/>
              <a:t>		</a:t>
            </a:r>
            <a:r>
              <a:rPr lang="en-US" altLang="en-US" b="1" dirty="0"/>
              <a:t>delete from </a:t>
            </a:r>
            <a:r>
              <a:rPr lang="en-US" altLang="en-US" i="1" dirty="0"/>
              <a:t>instructor</a:t>
            </a:r>
            <a:r>
              <a:rPr lang="en-US" altLang="en-US" dirty="0">
                <a:latin typeface="Century Gothic" panose="020B0502020202020204" pitchFamily="34" charset="0"/>
              </a:rPr>
              <a:t> </a:t>
            </a:r>
          </a:p>
          <a:p>
            <a:pPr>
              <a:buNone/>
              <a:tabLst>
                <a:tab pos="1239441" algn="l"/>
                <a:tab pos="1975247" algn="l"/>
              </a:tabLst>
            </a:pPr>
            <a:endParaRPr lang="en-US" altLang="en-US" sz="600" dirty="0">
              <a:latin typeface="Century Gothic" panose="020B0502020202020204" pitchFamily="34" charset="0"/>
            </a:endParaRPr>
          </a:p>
          <a:p>
            <a:pPr>
              <a:tabLst>
                <a:tab pos="1239441" algn="l"/>
                <a:tab pos="1975247" algn="l"/>
              </a:tabLst>
            </a:pPr>
            <a:r>
              <a:rPr lang="en-US" altLang="en-US" dirty="0"/>
              <a:t>Delete all instructors from the Finance department</a:t>
            </a:r>
            <a:br>
              <a:rPr lang="en-US" altLang="en-US" dirty="0"/>
            </a:br>
            <a:r>
              <a:rPr lang="en-US" altLang="en-US" dirty="0"/>
              <a:t>                     </a:t>
            </a:r>
            <a:r>
              <a:rPr lang="en-US" altLang="en-US" b="1" dirty="0"/>
              <a:t>delete from </a:t>
            </a:r>
            <a:r>
              <a:rPr lang="en-US" altLang="en-US" i="1" dirty="0"/>
              <a:t>instructor</a:t>
            </a:r>
            <a:br>
              <a:rPr lang="en-US" altLang="en-US" i="1" dirty="0"/>
            </a:br>
            <a:r>
              <a:rPr lang="en-US" altLang="en-US" i="1" dirty="0"/>
              <a:t>                     </a:t>
            </a:r>
            <a:r>
              <a:rPr lang="en-US" altLang="en-US" b="1" dirty="0"/>
              <a:t>where </a:t>
            </a:r>
            <a:r>
              <a:rPr lang="en-US" altLang="en-US" i="1" dirty="0" err="1"/>
              <a:t>dept_name</a:t>
            </a:r>
            <a:r>
              <a:rPr lang="en-US" altLang="en-US" dirty="0"/>
              <a:t>= 'Finance’;</a:t>
            </a:r>
          </a:p>
          <a:p>
            <a:pPr>
              <a:buNone/>
              <a:tabLst>
                <a:tab pos="1239441" algn="l"/>
                <a:tab pos="1975247" algn="l"/>
              </a:tabLst>
            </a:pPr>
            <a:r>
              <a:rPr lang="en-US" altLang="en-US" sz="600" dirty="0"/>
              <a:t> </a:t>
            </a:r>
          </a:p>
          <a:p>
            <a:pPr>
              <a:tabLst>
                <a:tab pos="1239441" algn="l"/>
                <a:tab pos="1975247" algn="l"/>
              </a:tabLst>
            </a:pPr>
            <a:r>
              <a:rPr lang="en-US" altLang="en-US" i="1" dirty="0"/>
              <a:t>Delete all tuples in the instructor relation for those instructors associated with a department located in the Watson building.</a:t>
            </a:r>
          </a:p>
          <a:p>
            <a:pPr>
              <a:buNone/>
              <a:tabLst>
                <a:tab pos="1239441" algn="l"/>
                <a:tab pos="1975247" algn="l"/>
              </a:tabLst>
            </a:pPr>
            <a:r>
              <a:rPr lang="en-US" altLang="en-US" b="1" dirty="0"/>
              <a:t>	                     delete from </a:t>
            </a:r>
            <a:r>
              <a:rPr lang="en-US" altLang="en-US" i="1" dirty="0"/>
              <a:t>instructor</a:t>
            </a:r>
            <a:br>
              <a:rPr lang="en-US" altLang="en-US" i="1" dirty="0"/>
            </a:br>
            <a:r>
              <a:rPr lang="en-US" altLang="en-US" i="1" dirty="0"/>
              <a:t>                     </a:t>
            </a:r>
            <a:r>
              <a:rPr lang="en-US" altLang="en-US" b="1" dirty="0"/>
              <a:t>where </a:t>
            </a:r>
            <a:r>
              <a:rPr lang="en-US" altLang="en-US" i="1" dirty="0"/>
              <a:t>dept name </a:t>
            </a:r>
            <a:r>
              <a:rPr lang="en-US" altLang="en-US" b="1" dirty="0"/>
              <a:t>in </a:t>
            </a:r>
            <a:r>
              <a:rPr lang="en-US" altLang="en-US" dirty="0"/>
              <a:t>(</a:t>
            </a:r>
            <a:r>
              <a:rPr lang="en-US" altLang="en-US" b="1" dirty="0"/>
              <a:t>select </a:t>
            </a:r>
            <a:r>
              <a:rPr lang="en-US" altLang="en-US" i="1" dirty="0"/>
              <a:t>dept name</a:t>
            </a:r>
            <a:br>
              <a:rPr lang="en-US" altLang="en-US" i="1" dirty="0"/>
            </a:br>
            <a:r>
              <a:rPr lang="en-US" altLang="en-US" i="1" dirty="0"/>
              <a:t>                                                        </a:t>
            </a:r>
            <a:r>
              <a:rPr lang="en-US" altLang="en-US" b="1" dirty="0"/>
              <a:t>from </a:t>
            </a:r>
            <a:r>
              <a:rPr lang="en-US" altLang="en-US" i="1" dirty="0"/>
              <a:t>department</a:t>
            </a:r>
            <a:br>
              <a:rPr lang="en-US" altLang="en-US" i="1" dirty="0"/>
            </a:br>
            <a:r>
              <a:rPr lang="en-US" altLang="en-US" i="1" dirty="0"/>
              <a:t>                                                        </a:t>
            </a:r>
            <a:r>
              <a:rPr lang="en-US" altLang="en-US" b="1" dirty="0"/>
              <a:t>where </a:t>
            </a:r>
            <a:r>
              <a:rPr lang="en-US" altLang="en-US" i="1" dirty="0"/>
              <a:t>building </a:t>
            </a:r>
            <a:r>
              <a:rPr lang="en-US" altLang="en-US" dirty="0"/>
              <a:t>= 'Watson');</a:t>
            </a:r>
          </a:p>
          <a:p>
            <a:pPr>
              <a:tabLst>
                <a:tab pos="1239441" algn="l"/>
                <a:tab pos="1975247" algn="l"/>
              </a:tabLst>
            </a:pPr>
            <a:endParaRPr lang="en-US" altLang="en-US" dirty="0"/>
          </a:p>
        </p:txBody>
      </p:sp>
    </p:spTree>
    <p:extLst>
      <p:ext uri="{BB962C8B-B14F-4D97-AF65-F5344CB8AC3E}">
        <p14:creationId xmlns:p14="http://schemas.microsoft.com/office/powerpoint/2010/main" val="2825273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lstStyle/>
          <a:p>
            <a:r>
              <a:rPr lang="en-US" altLang="en-US" dirty="0"/>
              <a:t>Deletion (Cont.)</a:t>
            </a:r>
          </a:p>
        </p:txBody>
      </p:sp>
      <p:sp>
        <p:nvSpPr>
          <p:cNvPr id="63490" name="Rectangle 3"/>
          <p:cNvSpPr>
            <a:spLocks noGrp="1" noChangeArrowheads="1"/>
          </p:cNvSpPr>
          <p:nvPr>
            <p:ph type="body" idx="1"/>
          </p:nvPr>
        </p:nvSpPr>
        <p:spPr>
          <a:xfrm>
            <a:off x="1719263" y="823104"/>
            <a:ext cx="5906834" cy="610790"/>
          </a:xfrm>
        </p:spPr>
        <p:txBody>
          <a:bodyPr/>
          <a:lstStyle/>
          <a:p>
            <a:pPr>
              <a:tabLst>
                <a:tab pos="1027510" algn="l"/>
                <a:tab pos="2355056" algn="l"/>
              </a:tabLst>
            </a:pPr>
            <a:r>
              <a:rPr lang="en-US" altLang="en-US" dirty="0"/>
              <a:t>Delete all instructors whose salary is less than the average salary of instructors</a:t>
            </a:r>
          </a:p>
          <a:p>
            <a:pPr>
              <a:tabLst>
                <a:tab pos="1027510" algn="l"/>
                <a:tab pos="2355056" algn="l"/>
              </a:tabLst>
            </a:pPr>
            <a:endParaRPr lang="en-US" altLang="en-US" dirty="0"/>
          </a:p>
          <a:p>
            <a:pPr>
              <a:tabLst>
                <a:tab pos="1027510" algn="l"/>
                <a:tab pos="2355056" algn="l"/>
              </a:tabLst>
            </a:pPr>
            <a:endParaRPr lang="en-US" altLang="en-US" dirty="0"/>
          </a:p>
          <a:p>
            <a:pPr>
              <a:tabLst>
                <a:tab pos="1027510" algn="l"/>
                <a:tab pos="2355056" algn="l"/>
              </a:tabLst>
            </a:pPr>
            <a:endParaRPr lang="en-US" altLang="en-US" dirty="0"/>
          </a:p>
          <a:p>
            <a:pPr lvl="1">
              <a:tabLst>
                <a:tab pos="1027510" algn="l"/>
                <a:tab pos="2355056" algn="l"/>
              </a:tabLst>
            </a:pPr>
            <a:r>
              <a:rPr lang="en-US" altLang="en-US" dirty="0"/>
              <a:t>Problem:  as we delete tuples from </a:t>
            </a:r>
            <a:r>
              <a:rPr lang="en-US" altLang="en-US" i="1" dirty="0"/>
              <a:t>instructor</a:t>
            </a:r>
            <a:r>
              <a:rPr lang="en-US" altLang="en-US" dirty="0"/>
              <a:t>, the average salary changes</a:t>
            </a:r>
          </a:p>
          <a:p>
            <a:pPr lvl="1">
              <a:tabLst>
                <a:tab pos="1027510" algn="l"/>
                <a:tab pos="2355056" algn="l"/>
              </a:tabLst>
            </a:pPr>
            <a:r>
              <a:rPr lang="en-US" altLang="en-US" dirty="0"/>
              <a:t>Solution used in SQL:</a:t>
            </a:r>
          </a:p>
          <a:p>
            <a:pPr marL="900113" lvl="2" indent="-257175">
              <a:buFont typeface="+mj-lt"/>
              <a:buAutoNum type="arabicPeriod"/>
              <a:tabLst>
                <a:tab pos="1027510" algn="l"/>
                <a:tab pos="2355056" algn="l"/>
              </a:tabLst>
            </a:pPr>
            <a:r>
              <a:rPr lang="en-US" altLang="en-US" dirty="0"/>
              <a:t>First, compute </a:t>
            </a:r>
            <a:r>
              <a:rPr lang="en-US" altLang="en-US" b="1" dirty="0" err="1"/>
              <a:t>avg</a:t>
            </a:r>
            <a:r>
              <a:rPr lang="en-US" altLang="en-US" dirty="0"/>
              <a:t> (salary) and find all tuples to delete</a:t>
            </a:r>
          </a:p>
          <a:p>
            <a:pPr marL="900113" lvl="2" indent="-257175">
              <a:buFont typeface="+mj-lt"/>
              <a:buAutoNum type="arabicPeriod"/>
              <a:tabLst>
                <a:tab pos="1027510" algn="l"/>
                <a:tab pos="2355056" algn="l"/>
              </a:tabLst>
            </a:pPr>
            <a:r>
              <a:rPr lang="en-US" altLang="en-US" dirty="0"/>
              <a:t>Next, delete all tuples found above (without recomputing </a:t>
            </a:r>
            <a:r>
              <a:rPr lang="en-US" altLang="en-US" b="1" dirty="0" err="1"/>
              <a:t>avg</a:t>
            </a:r>
            <a:r>
              <a:rPr lang="en-US" altLang="en-US" dirty="0"/>
              <a:t> or retesting the tuples)</a:t>
            </a:r>
          </a:p>
          <a:p>
            <a:pPr lvl="1">
              <a:tabLst>
                <a:tab pos="1027510" algn="l"/>
                <a:tab pos="2355056" algn="l"/>
              </a:tabLst>
            </a:pPr>
            <a:endParaRPr lang="en-US" altLang="en-US" dirty="0"/>
          </a:p>
        </p:txBody>
      </p:sp>
      <p:sp>
        <p:nvSpPr>
          <p:cNvPr id="63491" name="Text Box 4"/>
          <p:cNvSpPr txBox="1">
            <a:spLocks noChangeArrowheads="1"/>
          </p:cNvSpPr>
          <p:nvPr/>
        </p:nvSpPr>
        <p:spPr bwMode="auto">
          <a:xfrm>
            <a:off x="2286000" y="1276350"/>
            <a:ext cx="4789238"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delete from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&lt; (</a:t>
            </a: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2189554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a:xfrm>
            <a:off x="1870472" y="208360"/>
            <a:ext cx="6057900" cy="342900"/>
          </a:xfrm>
        </p:spPr>
        <p:txBody>
          <a:bodyPr/>
          <a:lstStyle/>
          <a:p>
            <a:r>
              <a:rPr lang="en-US" altLang="en-US" dirty="0"/>
              <a:t>Insertion</a:t>
            </a:r>
          </a:p>
        </p:txBody>
      </p:sp>
      <p:sp>
        <p:nvSpPr>
          <p:cNvPr id="64514" name="Rectangle 3"/>
          <p:cNvSpPr>
            <a:spLocks noGrp="1" noChangeArrowheads="1"/>
          </p:cNvSpPr>
          <p:nvPr>
            <p:ph type="body" idx="1"/>
          </p:nvPr>
        </p:nvSpPr>
        <p:spPr>
          <a:xfrm>
            <a:off x="228600" y="851558"/>
            <a:ext cx="8610599" cy="4083581"/>
          </a:xfrm>
        </p:spPr>
        <p:txBody>
          <a:bodyPr/>
          <a:lstStyle/>
          <a:p>
            <a:pPr>
              <a:tabLst>
                <a:tab pos="903685" algn="l"/>
                <a:tab pos="1418035" algn="l"/>
              </a:tabLst>
            </a:pPr>
            <a:r>
              <a:rPr lang="en-US" altLang="en-US" dirty="0"/>
              <a:t>Add a new tuple to </a:t>
            </a:r>
            <a:r>
              <a:rPr lang="en-US" altLang="en-US" i="1" dirty="0"/>
              <a:t>course</a:t>
            </a:r>
          </a:p>
          <a:p>
            <a:pPr>
              <a:buNone/>
              <a:tabLst>
                <a:tab pos="903685" algn="l"/>
                <a:tab pos="1418035" algn="l"/>
              </a:tabLst>
            </a:pPr>
            <a:r>
              <a:rPr lang="en-US" altLang="en-US" b="1" dirty="0"/>
              <a:t>	      insert into </a:t>
            </a:r>
            <a:r>
              <a:rPr lang="en-US" altLang="en-US" i="1" dirty="0"/>
              <a:t>course</a:t>
            </a:r>
            <a:br>
              <a:rPr lang="en-US" altLang="en-US" i="1" dirty="0"/>
            </a:br>
            <a:r>
              <a:rPr lang="en-US" altLang="en-US" i="1" dirty="0"/>
              <a:t>             </a:t>
            </a:r>
            <a:r>
              <a:rPr lang="en-US" altLang="en-US" b="1" dirty="0"/>
              <a:t>values </a:t>
            </a:r>
            <a:r>
              <a:rPr lang="en-US" altLang="en-US" dirty="0"/>
              <a:t>('CS-437', 'Database Systems', 'Comp. Sci.', 4);</a:t>
            </a:r>
          </a:p>
          <a:p>
            <a:pPr>
              <a:buNone/>
              <a:tabLst>
                <a:tab pos="903685" algn="l"/>
                <a:tab pos="1418035" algn="l"/>
              </a:tabLst>
            </a:pPr>
            <a:r>
              <a:rPr lang="en-US" altLang="en-US" sz="600" dirty="0"/>
              <a:t> </a:t>
            </a:r>
          </a:p>
          <a:p>
            <a:pPr>
              <a:tabLst>
                <a:tab pos="903685" algn="l"/>
                <a:tab pos="1418035" algn="l"/>
              </a:tabLst>
            </a:pPr>
            <a:r>
              <a:rPr lang="en-US" altLang="en-US" dirty="0"/>
              <a:t>or equivalently</a:t>
            </a:r>
            <a:br>
              <a:rPr lang="en-US" altLang="en-US" dirty="0"/>
            </a:br>
            <a:r>
              <a:rPr lang="en-US" altLang="en-US" sz="600" dirty="0"/>
              <a:t> </a:t>
            </a:r>
          </a:p>
          <a:p>
            <a:pPr>
              <a:buNone/>
              <a:tabLst>
                <a:tab pos="903685" algn="l"/>
                <a:tab pos="1418035" algn="l"/>
              </a:tabLst>
            </a:pPr>
            <a:r>
              <a:rPr lang="en-US" altLang="en-US" dirty="0"/>
              <a:t>           </a:t>
            </a:r>
            <a:r>
              <a:rPr lang="en-US" altLang="en-US" b="1" dirty="0"/>
              <a:t>insert into </a:t>
            </a:r>
            <a:r>
              <a:rPr lang="en-US" altLang="en-US" i="1" dirty="0"/>
              <a:t>course </a:t>
            </a:r>
            <a:r>
              <a:rPr lang="en-US" altLang="en-US" dirty="0"/>
              <a:t>(</a:t>
            </a:r>
            <a:r>
              <a:rPr lang="en-US" altLang="en-US" i="1" dirty="0" err="1"/>
              <a:t>course_id</a:t>
            </a:r>
            <a:r>
              <a:rPr lang="en-US" altLang="en-US" dirty="0"/>
              <a:t>, </a:t>
            </a:r>
            <a:r>
              <a:rPr lang="en-US" altLang="en-US" i="1" dirty="0"/>
              <a:t>title</a:t>
            </a:r>
            <a:r>
              <a:rPr lang="en-US" altLang="en-US" dirty="0"/>
              <a:t>, </a:t>
            </a:r>
            <a:r>
              <a:rPr lang="en-US" altLang="en-US" i="1" dirty="0" err="1"/>
              <a:t>dept_name</a:t>
            </a:r>
            <a:r>
              <a:rPr lang="en-US" altLang="en-US" dirty="0"/>
              <a:t>, </a:t>
            </a:r>
            <a:r>
              <a:rPr lang="en-US" altLang="en-US" i="1" dirty="0"/>
              <a:t>credits</a:t>
            </a:r>
            <a:r>
              <a:rPr lang="en-US" altLang="en-US" dirty="0"/>
              <a:t>)</a:t>
            </a:r>
            <a:br>
              <a:rPr lang="en-US" altLang="en-US" dirty="0"/>
            </a:br>
            <a:r>
              <a:rPr lang="en-US" altLang="en-US" dirty="0"/>
              <a:t>             </a:t>
            </a:r>
            <a:r>
              <a:rPr lang="en-US" altLang="en-US" b="1" dirty="0"/>
              <a:t>values </a:t>
            </a:r>
            <a:r>
              <a:rPr lang="en-US" altLang="en-US" dirty="0"/>
              <a:t>('CS-437', 'Database Systems', 'Comp. Sci.', 4);</a:t>
            </a:r>
          </a:p>
          <a:p>
            <a:pPr>
              <a:buNone/>
              <a:tabLst>
                <a:tab pos="903685" algn="l"/>
                <a:tab pos="1418035" algn="l"/>
              </a:tabLst>
            </a:pPr>
            <a:r>
              <a:rPr lang="en-US" altLang="en-US" sz="600" dirty="0"/>
              <a:t> </a:t>
            </a:r>
          </a:p>
          <a:p>
            <a:pPr>
              <a:tabLst>
                <a:tab pos="903685" algn="l"/>
                <a:tab pos="1418035" algn="l"/>
              </a:tabLst>
            </a:pPr>
            <a:r>
              <a:rPr lang="en-US" altLang="en-US" dirty="0"/>
              <a:t>Add a new tuple to </a:t>
            </a:r>
            <a:r>
              <a:rPr lang="en-US" altLang="en-US" i="1" dirty="0"/>
              <a:t>student  </a:t>
            </a:r>
            <a:r>
              <a:rPr lang="en-US" altLang="en-US" dirty="0"/>
              <a:t>with </a:t>
            </a:r>
            <a:r>
              <a:rPr lang="en-US" altLang="en-US" i="1" dirty="0"/>
              <a:t>tot_creds </a:t>
            </a:r>
            <a:r>
              <a:rPr lang="en-US" altLang="en-US" dirty="0"/>
              <a:t>set to null</a:t>
            </a:r>
          </a:p>
          <a:p>
            <a:pPr>
              <a:buNone/>
              <a:tabLst>
                <a:tab pos="903685" algn="l"/>
                <a:tab pos="1418035" algn="l"/>
              </a:tabLst>
            </a:pPr>
            <a:r>
              <a:rPr lang="en-US" altLang="en-US" b="1" dirty="0"/>
              <a:t>	      insert into </a:t>
            </a:r>
            <a:r>
              <a:rPr lang="en-US" altLang="en-US" i="1" dirty="0"/>
              <a:t>student</a:t>
            </a:r>
            <a:br>
              <a:rPr lang="en-US" altLang="en-US" i="1" dirty="0"/>
            </a:br>
            <a:r>
              <a:rPr lang="en-US" altLang="en-US" i="1" dirty="0"/>
              <a:t>             </a:t>
            </a:r>
            <a:r>
              <a:rPr lang="en-US" altLang="en-US" b="1" dirty="0"/>
              <a:t>values </a:t>
            </a:r>
            <a:r>
              <a:rPr lang="en-US" altLang="en-US" dirty="0"/>
              <a:t>('3003', 'Green', 'Finance', </a:t>
            </a:r>
            <a:r>
              <a:rPr lang="en-US" altLang="en-US" i="1" dirty="0"/>
              <a:t>null</a:t>
            </a:r>
            <a:r>
              <a:rPr lang="en-US" altLang="en-US" dirty="0"/>
              <a:t>);</a:t>
            </a:r>
          </a:p>
          <a:p>
            <a:pPr>
              <a:buNone/>
              <a:tabLst>
                <a:tab pos="903685" algn="l"/>
                <a:tab pos="1418035" algn="l"/>
              </a:tabLst>
            </a:pPr>
            <a:endParaRPr lang="en-US" altLang="en-US" dirty="0"/>
          </a:p>
          <a:p>
            <a:pPr>
              <a:tabLst>
                <a:tab pos="903685" algn="l"/>
                <a:tab pos="1418035" algn="l"/>
              </a:tabLst>
            </a:pPr>
            <a:r>
              <a:rPr lang="en-US" altLang="en-US" dirty="0">
                <a:solidFill>
                  <a:srgbClr val="FF0000"/>
                </a:solidFill>
              </a:rPr>
              <a:t>The base format is INSERT INTO </a:t>
            </a:r>
            <a:r>
              <a:rPr lang="en-US" altLang="en-US" dirty="0" err="1">
                <a:solidFill>
                  <a:srgbClr val="FF0000"/>
                </a:solidFill>
              </a:rPr>
              <a:t>table_name</a:t>
            </a:r>
            <a:r>
              <a:rPr lang="en-US" altLang="en-US" dirty="0">
                <a:solidFill>
                  <a:srgbClr val="FF0000"/>
                </a:solidFill>
              </a:rPr>
              <a:t> (c1, c2, ..., </a:t>
            </a:r>
            <a:r>
              <a:rPr lang="en-US" altLang="en-US" dirty="0" err="1">
                <a:solidFill>
                  <a:srgbClr val="FF0000"/>
                </a:solidFill>
              </a:rPr>
              <a:t>cn</a:t>
            </a:r>
            <a:r>
              <a:rPr lang="en-US" altLang="en-US" dirty="0">
                <a:solidFill>
                  <a:srgbClr val="FF0000"/>
                </a:solidFill>
              </a:rPr>
              <a:t>) values (v11, v12, ..., v1n), (v21, v22, ..., v2n), ...</a:t>
            </a:r>
          </a:p>
          <a:p>
            <a:pPr lvl="1">
              <a:tabLst>
                <a:tab pos="903685" algn="l"/>
                <a:tab pos="1418035" algn="l"/>
              </a:tabLst>
            </a:pPr>
            <a:r>
              <a:rPr lang="en-US" altLang="en-US" dirty="0">
                <a:solidFill>
                  <a:srgbClr val="FF0000"/>
                </a:solidFill>
              </a:rPr>
              <a:t>c1, c2, ... is a list of column names in any order.</a:t>
            </a:r>
          </a:p>
          <a:p>
            <a:pPr lvl="1">
              <a:tabLst>
                <a:tab pos="903685" algn="l"/>
                <a:tab pos="1418035" algn="l"/>
              </a:tabLst>
            </a:pPr>
            <a:r>
              <a:rPr lang="en-US" altLang="en-US" dirty="0">
                <a:solidFill>
                  <a:srgbClr val="FF0000"/>
                </a:solidFill>
              </a:rPr>
              <a:t>(vi1, vi2, ... is a list of the corresponding column values.</a:t>
            </a:r>
          </a:p>
          <a:p>
            <a:pPr>
              <a:tabLst>
                <a:tab pos="903685" algn="l"/>
                <a:tab pos="1418035" algn="l"/>
              </a:tabLst>
            </a:pPr>
            <a:r>
              <a:rPr lang="en-US" altLang="en-US" dirty="0">
                <a:solidFill>
                  <a:srgbClr val="FF0000"/>
                </a:solidFill>
              </a:rPr>
              <a:t>There is also INSERT INTO </a:t>
            </a:r>
            <a:r>
              <a:rPr lang="en-US" altLang="en-US" dirty="0" err="1">
                <a:solidFill>
                  <a:srgbClr val="FF0000"/>
                </a:solidFill>
              </a:rPr>
              <a:t>table_name</a:t>
            </a:r>
            <a:r>
              <a:rPr lang="en-US" altLang="en-US" dirty="0">
                <a:solidFill>
                  <a:srgbClr val="FF0000"/>
                </a:solidFill>
              </a:rPr>
              <a:t> (c1, c2, ..., </a:t>
            </a:r>
            <a:r>
              <a:rPr lang="en-US" altLang="en-US" dirty="0" err="1">
                <a:solidFill>
                  <a:srgbClr val="FF0000"/>
                </a:solidFill>
              </a:rPr>
              <a:t>cn</a:t>
            </a:r>
            <a:r>
              <a:rPr lang="en-US" altLang="en-US" dirty="0">
                <a:solidFill>
                  <a:srgbClr val="FF0000"/>
                </a:solidFill>
              </a:rPr>
              <a:t>) SELECT ... ..., where the select statement</a:t>
            </a:r>
            <a:br>
              <a:rPr lang="en-US" altLang="en-US" dirty="0">
                <a:solidFill>
                  <a:srgbClr val="FF0000"/>
                </a:solidFill>
              </a:rPr>
            </a:br>
            <a:r>
              <a:rPr lang="en-US" altLang="en-US" dirty="0">
                <a:solidFill>
                  <a:srgbClr val="FF0000"/>
                </a:solidFill>
              </a:rPr>
              <a:t>produces a table compatible with the column list.</a:t>
            </a:r>
          </a:p>
          <a:p>
            <a:pPr>
              <a:buNone/>
              <a:tabLst>
                <a:tab pos="903685" algn="l"/>
                <a:tab pos="1418035" algn="l"/>
              </a:tabLst>
            </a:pPr>
            <a:endParaRPr lang="en-US" altLang="en-US" dirty="0"/>
          </a:p>
        </p:txBody>
      </p:sp>
    </p:spTree>
    <p:extLst>
      <p:ext uri="{BB962C8B-B14F-4D97-AF65-F5344CB8AC3E}">
        <p14:creationId xmlns:p14="http://schemas.microsoft.com/office/powerpoint/2010/main" val="2206757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a:xfrm>
            <a:off x="1809750" y="184547"/>
            <a:ext cx="6043613" cy="342900"/>
          </a:xfrm>
        </p:spPr>
        <p:txBody>
          <a:bodyPr/>
          <a:lstStyle/>
          <a:p>
            <a:r>
              <a:rPr lang="en-US" altLang="en-US" dirty="0"/>
              <a:t>Insertion (Cont.)</a:t>
            </a:r>
          </a:p>
        </p:txBody>
      </p:sp>
      <p:sp>
        <p:nvSpPr>
          <p:cNvPr id="65538" name="Rectangle 3"/>
          <p:cNvSpPr>
            <a:spLocks noGrp="1" noChangeArrowheads="1"/>
          </p:cNvSpPr>
          <p:nvPr>
            <p:ph type="body" idx="1"/>
          </p:nvPr>
        </p:nvSpPr>
        <p:spPr>
          <a:xfrm>
            <a:off x="1735585" y="829866"/>
            <a:ext cx="5671055" cy="3806142"/>
          </a:xfrm>
        </p:spPr>
        <p:txBody>
          <a:bodyPr/>
          <a:lstStyle/>
          <a:p>
            <a:pPr>
              <a:tabLst>
                <a:tab pos="681038" algn="l"/>
              </a:tabLst>
            </a:pPr>
            <a:r>
              <a:rPr lang="en-US" altLang="en-US" dirty="0"/>
              <a:t>Make each student in the Music department who has earned more than 144 credit hours an instructor in the Music department with a salary of  $18,000.</a:t>
            </a:r>
          </a:p>
          <a:p>
            <a:pPr>
              <a:buNone/>
              <a:tabLst>
                <a:tab pos="681038" algn="l"/>
              </a:tabLst>
            </a:pPr>
            <a:r>
              <a:rPr lang="en-US" altLang="en-US" dirty="0"/>
              <a:t>	    </a:t>
            </a:r>
            <a:r>
              <a:rPr lang="en-US" altLang="en-US" b="1" dirty="0"/>
              <a:t>insert into </a:t>
            </a:r>
            <a:r>
              <a:rPr lang="en-US" altLang="en-US" i="1" dirty="0"/>
              <a:t>instructor</a:t>
            </a:r>
            <a:br>
              <a:rPr lang="en-US" altLang="en-US" i="1" dirty="0"/>
            </a:br>
            <a:r>
              <a:rPr lang="en-US" altLang="en-US" i="1" dirty="0"/>
              <a:t>	</a:t>
            </a:r>
            <a:r>
              <a:rPr lang="en-US" altLang="en-US" b="1" dirty="0"/>
              <a:t>select </a:t>
            </a:r>
            <a:r>
              <a:rPr lang="en-US" altLang="en-US" i="1" dirty="0"/>
              <a:t>ID, name, dept_name, 18000</a:t>
            </a:r>
            <a:br>
              <a:rPr lang="en-US" altLang="en-US" i="1" dirty="0"/>
            </a:br>
            <a:r>
              <a:rPr lang="en-US" altLang="en-US" i="1" dirty="0"/>
              <a:t>         </a:t>
            </a:r>
            <a:r>
              <a:rPr lang="en-US" altLang="en-US" b="1" dirty="0"/>
              <a:t>from </a:t>
            </a:r>
            <a:r>
              <a:rPr lang="en-US" altLang="en-US" i="1" dirty="0"/>
              <a:t>  student </a:t>
            </a:r>
            <a:br>
              <a:rPr lang="en-US" altLang="en-US" i="1" dirty="0"/>
            </a:br>
            <a:r>
              <a:rPr lang="en-US" altLang="en-US" i="1" dirty="0"/>
              <a:t>         </a:t>
            </a:r>
            <a:r>
              <a:rPr lang="en-US" altLang="en-US" b="1" dirty="0"/>
              <a:t>where </a:t>
            </a:r>
            <a:r>
              <a:rPr lang="en-US" altLang="en-US" i="1" dirty="0"/>
              <a:t>  dept_name = '</a:t>
            </a:r>
            <a:r>
              <a:rPr lang="en-US" altLang="en-US" dirty="0"/>
              <a:t>Music' </a:t>
            </a:r>
            <a:r>
              <a:rPr lang="en-US" altLang="en-US" b="1" dirty="0"/>
              <a:t>and </a:t>
            </a:r>
            <a:r>
              <a:rPr lang="en-US" altLang="en-US" i="1" dirty="0" err="1"/>
              <a:t>total_cred</a:t>
            </a:r>
            <a:r>
              <a:rPr lang="en-US" altLang="en-US" b="1" dirty="0"/>
              <a:t> </a:t>
            </a:r>
            <a:r>
              <a:rPr lang="en-US" altLang="en-US" dirty="0"/>
              <a:t>&gt;</a:t>
            </a:r>
            <a:r>
              <a:rPr lang="en-US" altLang="en-US" b="1" dirty="0"/>
              <a:t> </a:t>
            </a:r>
            <a:r>
              <a:rPr lang="en-US" altLang="en-US" dirty="0"/>
              <a:t>144;</a:t>
            </a:r>
            <a:endParaRPr lang="en-US" altLang="en-US" i="1" dirty="0"/>
          </a:p>
          <a:p>
            <a:pPr>
              <a:buNone/>
              <a:tabLst>
                <a:tab pos="681038" algn="l"/>
              </a:tabLst>
            </a:pPr>
            <a:r>
              <a:rPr lang="en-US" altLang="en-US" sz="600" i="1" dirty="0"/>
              <a:t> </a:t>
            </a:r>
          </a:p>
          <a:p>
            <a:pPr>
              <a:tabLst>
                <a:tab pos="681038" algn="l"/>
              </a:tabLst>
            </a:pPr>
            <a:r>
              <a:rPr lang="en-US" altLang="en-US" dirty="0"/>
              <a:t>The </a:t>
            </a:r>
            <a:r>
              <a:rPr lang="en-US" altLang="en-US" b="1" dirty="0"/>
              <a:t>select from where</a:t>
            </a:r>
            <a:r>
              <a:rPr lang="en-US" altLang="en-US" dirty="0"/>
              <a:t> statement is evaluated fully before any of its results are inserted into the relation.  </a:t>
            </a:r>
          </a:p>
          <a:p>
            <a:pPr>
              <a:buNone/>
              <a:tabLst>
                <a:tab pos="681038" algn="l"/>
              </a:tabLst>
            </a:pPr>
            <a:r>
              <a:rPr lang="en-US" altLang="en-US" dirty="0"/>
              <a:t>     Otherwise queries like</a:t>
            </a:r>
          </a:p>
          <a:p>
            <a:pPr>
              <a:buNone/>
              <a:tabLst>
                <a:tab pos="681038" algn="l"/>
              </a:tabLst>
            </a:pPr>
            <a:r>
              <a:rPr lang="en-US" altLang="en-US" dirty="0"/>
              <a:t>       	</a:t>
            </a:r>
            <a:r>
              <a:rPr lang="en-US" altLang="en-US" b="1" dirty="0"/>
              <a:t>insert into</a:t>
            </a:r>
            <a:r>
              <a:rPr lang="en-US" altLang="en-US" dirty="0"/>
              <a:t> </a:t>
            </a:r>
            <a:r>
              <a:rPr lang="en-US" altLang="en-US" i="1" dirty="0"/>
              <a:t>table</a:t>
            </a:r>
            <a:r>
              <a:rPr lang="en-US" altLang="en-US" dirty="0"/>
              <a:t>1 </a:t>
            </a:r>
            <a:r>
              <a:rPr lang="en-US" altLang="en-US" b="1" dirty="0"/>
              <a:t>select</a:t>
            </a:r>
            <a:r>
              <a:rPr lang="en-US" altLang="en-US" dirty="0"/>
              <a:t> * </a:t>
            </a:r>
            <a:r>
              <a:rPr lang="en-US" altLang="en-US" b="1" dirty="0"/>
              <a:t>from</a:t>
            </a:r>
            <a:r>
              <a:rPr lang="en-US" altLang="en-US" dirty="0"/>
              <a:t> </a:t>
            </a:r>
            <a:r>
              <a:rPr lang="en-US" altLang="en-US" i="1" dirty="0"/>
              <a:t>table</a:t>
            </a:r>
            <a:r>
              <a:rPr lang="en-US" altLang="en-US" dirty="0"/>
              <a:t>1</a:t>
            </a:r>
          </a:p>
          <a:p>
            <a:pPr>
              <a:buNone/>
              <a:tabLst>
                <a:tab pos="681038" algn="l"/>
              </a:tabLst>
            </a:pPr>
            <a:r>
              <a:rPr lang="en-US" altLang="en-US" dirty="0"/>
              <a:t>       would cause problem</a:t>
            </a:r>
          </a:p>
        </p:txBody>
      </p:sp>
    </p:spTree>
    <p:extLst>
      <p:ext uri="{BB962C8B-B14F-4D97-AF65-F5344CB8AC3E}">
        <p14:creationId xmlns:p14="http://schemas.microsoft.com/office/powerpoint/2010/main" val="3445314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1803797" y="92869"/>
            <a:ext cx="6057900" cy="457200"/>
          </a:xfrm>
        </p:spPr>
        <p:txBody>
          <a:bodyPr/>
          <a:lstStyle/>
          <a:p>
            <a:r>
              <a:rPr lang="en-US" altLang="en-US" dirty="0"/>
              <a:t>Updates</a:t>
            </a:r>
          </a:p>
        </p:txBody>
      </p:sp>
      <p:sp>
        <p:nvSpPr>
          <p:cNvPr id="66562" name="Rectangle 3"/>
          <p:cNvSpPr>
            <a:spLocks noGrp="1" noChangeArrowheads="1"/>
          </p:cNvSpPr>
          <p:nvPr>
            <p:ph type="body" idx="1"/>
          </p:nvPr>
        </p:nvSpPr>
        <p:spPr>
          <a:xfrm>
            <a:off x="1728926" y="829009"/>
            <a:ext cx="5726097" cy="3657600"/>
          </a:xfrm>
        </p:spPr>
        <p:txBody>
          <a:bodyPr/>
          <a:lstStyle/>
          <a:p>
            <a:pPr>
              <a:tabLst>
                <a:tab pos="1752600" algn="l"/>
              </a:tabLst>
            </a:pPr>
            <a:r>
              <a:rPr lang="en-US" altLang="en-US" dirty="0"/>
              <a:t>Give  a  5% salary raise to all instructors</a:t>
            </a:r>
          </a:p>
          <a:p>
            <a:pPr lvl="1">
              <a:buNone/>
              <a:tabLst>
                <a:tab pos="1752600" algn="l"/>
              </a:tabLst>
            </a:pPr>
            <a:r>
              <a:rPr lang="en-US" altLang="en-US" dirty="0"/>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p>
          <a:p>
            <a:pPr>
              <a:tabLst>
                <a:tab pos="1752600" algn="l"/>
              </a:tabLst>
            </a:pPr>
            <a:r>
              <a:rPr lang="en-US" altLang="en-US" dirty="0"/>
              <a:t>Give  a 5% salary raise to those instructors who earn less than 70000</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70000;</a:t>
            </a:r>
          </a:p>
          <a:p>
            <a:pPr>
              <a:tabLst>
                <a:tab pos="1752600" algn="l"/>
              </a:tabLst>
            </a:pPr>
            <a:r>
              <a:rPr lang="en-US" altLang="en-US" dirty="0"/>
              <a:t>Give  a 5% salary raise to instructors whose salary is less than average</a:t>
            </a:r>
          </a:p>
          <a:p>
            <a:pPr>
              <a:buNone/>
              <a:tabLst>
                <a:tab pos="1752600" algn="l"/>
              </a:tabLst>
            </a:pPr>
            <a:r>
              <a:rPr lang="en-US" altLang="en-US" b="1" dirty="0">
                <a:sym typeface="Symbol" panose="05050102010706020507" pitchFamily="18" charset="2"/>
              </a:rPr>
              <a:t>                          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a:t>
            </a:r>
            <a:r>
              <a:rPr lang="en-US" altLang="en-US" b="1" dirty="0">
                <a:sym typeface="Symbol" panose="05050102010706020507" pitchFamily="18" charset="2"/>
              </a:rPr>
              <a:t>select </a:t>
            </a:r>
            <a:r>
              <a:rPr lang="en-US" altLang="en-US" b="1" dirty="0" err="1">
                <a:sym typeface="Symbol" panose="05050102010706020507" pitchFamily="18" charset="2"/>
              </a:rPr>
              <a:t>avg</a:t>
            </a:r>
            <a:r>
              <a:rPr lang="en-US" altLang="en-US" b="1" dirty="0">
                <a:sym typeface="Symbol" panose="05050102010706020507" pitchFamily="18" charset="2"/>
              </a:rPr>
              <a:t> </a:t>
            </a:r>
            <a:r>
              <a:rPr lang="en-US" altLang="en-US" dirty="0">
                <a:sym typeface="Symbol" panose="05050102010706020507" pitchFamily="18" charset="2"/>
              </a:rPr>
              <a:t>(salary)</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from </a:t>
            </a:r>
            <a:r>
              <a:rPr lang="en-US" altLang="en-US" i="1" dirty="0">
                <a:sym typeface="Symbol" panose="05050102010706020507" pitchFamily="18" charset="2"/>
              </a:rPr>
              <a:t>instructor</a:t>
            </a:r>
            <a:r>
              <a:rPr lang="en-US" altLang="en-US" dirty="0">
                <a:sym typeface="Symbol" panose="05050102010706020507" pitchFamily="18" charset="2"/>
              </a:rPr>
              <a:t>);</a:t>
            </a:r>
          </a:p>
          <a:p>
            <a:pPr>
              <a:tabLst>
                <a:tab pos="1752600"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2231740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1803797" y="92869"/>
            <a:ext cx="6057900" cy="457200"/>
          </a:xfrm>
        </p:spPr>
        <p:txBody>
          <a:bodyPr/>
          <a:lstStyle/>
          <a:p>
            <a:r>
              <a:rPr lang="en-US" altLang="en-US" dirty="0"/>
              <a:t>Updates (Cont.)</a:t>
            </a:r>
          </a:p>
        </p:txBody>
      </p:sp>
      <p:sp>
        <p:nvSpPr>
          <p:cNvPr id="66562" name="Rectangle 3"/>
          <p:cNvSpPr>
            <a:spLocks noGrp="1" noChangeArrowheads="1"/>
          </p:cNvSpPr>
          <p:nvPr>
            <p:ph type="body" idx="1"/>
          </p:nvPr>
        </p:nvSpPr>
        <p:spPr>
          <a:xfrm>
            <a:off x="1728928" y="825624"/>
            <a:ext cx="5726096" cy="2959993"/>
          </a:xfrm>
        </p:spPr>
        <p:txBody>
          <a:bodyPr/>
          <a:lstStyle/>
          <a:p>
            <a:pPr>
              <a:tabLst>
                <a:tab pos="1752600" algn="l"/>
              </a:tabLst>
            </a:pPr>
            <a:r>
              <a:rPr lang="en-US" altLang="en-US" dirty="0"/>
              <a:t>Increase salaries of instructors whose salary is over $100,000 by 3%, and all others by a 5% </a:t>
            </a:r>
          </a:p>
          <a:p>
            <a:pPr lvl="1">
              <a:tabLst>
                <a:tab pos="1752600" algn="l"/>
              </a:tabLst>
            </a:pPr>
            <a:r>
              <a:rPr lang="en-US" altLang="en-US" dirty="0"/>
              <a:t>Write two </a:t>
            </a:r>
            <a:r>
              <a:rPr lang="en-US" altLang="en-US" b="1" dirty="0"/>
              <a:t>update </a:t>
            </a:r>
            <a:r>
              <a:rPr lang="en-US" altLang="en-US" dirty="0"/>
              <a:t>statements:</a:t>
            </a:r>
          </a:p>
          <a:p>
            <a:pPr lvl="1">
              <a:buNone/>
              <a:tabLst>
                <a:tab pos="1752600" algn="l"/>
              </a:tabLst>
            </a:pPr>
            <a:r>
              <a:rPr lang="en-US" altLang="en-US" dirty="0"/>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1.03</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&gt; 100000;</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100000;</a:t>
            </a:r>
          </a:p>
          <a:p>
            <a:pPr lvl="1">
              <a:tabLst>
                <a:tab pos="1752600" algn="l"/>
              </a:tabLst>
            </a:pPr>
            <a:r>
              <a:rPr lang="en-US" altLang="en-US" dirty="0">
                <a:sym typeface="Symbol" panose="05050102010706020507" pitchFamily="18" charset="2"/>
              </a:rPr>
              <a:t>The order is important</a:t>
            </a:r>
          </a:p>
          <a:p>
            <a:pPr lvl="1">
              <a:tabLst>
                <a:tab pos="1752600" algn="l"/>
              </a:tabLst>
            </a:pPr>
            <a:r>
              <a:rPr lang="en-US" altLang="en-US" dirty="0">
                <a:sym typeface="Symbol" panose="05050102010706020507" pitchFamily="18" charset="2"/>
              </a:rPr>
              <a:t>Can be done better using the </a:t>
            </a:r>
            <a:r>
              <a:rPr lang="en-US" altLang="en-US" b="1" dirty="0">
                <a:sym typeface="Symbol" panose="05050102010706020507" pitchFamily="18" charset="2"/>
              </a:rPr>
              <a:t>case </a:t>
            </a:r>
            <a:r>
              <a:rPr lang="en-US" altLang="en-US" dirty="0">
                <a:sym typeface="Symbol" panose="05050102010706020507" pitchFamily="18" charset="2"/>
              </a:rPr>
              <a:t>statement (next slide)</a:t>
            </a:r>
          </a:p>
        </p:txBody>
      </p:sp>
    </p:spTree>
    <p:extLst>
      <p:ext uri="{BB962C8B-B14F-4D97-AF65-F5344CB8AC3E}">
        <p14:creationId xmlns:p14="http://schemas.microsoft.com/office/powerpoint/2010/main" val="3401510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a:xfrm>
            <a:off x="1814513" y="60722"/>
            <a:ext cx="6057900" cy="457200"/>
          </a:xfrm>
        </p:spPr>
        <p:txBody>
          <a:bodyPr/>
          <a:lstStyle/>
          <a:p>
            <a:r>
              <a:rPr lang="en-US" altLang="en-US" dirty="0"/>
              <a:t>Case Statement for Conditional Updates</a:t>
            </a:r>
          </a:p>
        </p:txBody>
      </p:sp>
      <p:sp>
        <p:nvSpPr>
          <p:cNvPr id="67586" name="Rectangle 3"/>
          <p:cNvSpPr>
            <a:spLocks noGrp="1" noChangeArrowheads="1"/>
          </p:cNvSpPr>
          <p:nvPr>
            <p:ph type="body" idx="1"/>
          </p:nvPr>
        </p:nvSpPr>
        <p:spPr>
          <a:xfrm>
            <a:off x="1728927" y="820342"/>
            <a:ext cx="5421682" cy="1932002"/>
          </a:xfrm>
        </p:spPr>
        <p:txBody>
          <a:bodyPr/>
          <a:lstStyle/>
          <a:p>
            <a:r>
              <a:rPr lang="en-US" altLang="en-US" dirty="0"/>
              <a:t>Same query as before but with case statement</a:t>
            </a:r>
          </a:p>
          <a:p>
            <a:pPr>
              <a:buFont typeface="Monotype Sorts" charset="2"/>
              <a:buNone/>
            </a:pPr>
            <a:r>
              <a:rPr lang="en-US" altLang="en-US" dirty="0"/>
              <a:t>		 </a:t>
            </a:r>
            <a:r>
              <a:rPr lang="en-US" altLang="en-US" b="1" dirty="0"/>
              <a:t>update </a:t>
            </a:r>
            <a:r>
              <a:rPr lang="en-US" altLang="en-US" i="1" dirty="0"/>
              <a:t>instructor</a:t>
            </a:r>
            <a:br>
              <a:rPr lang="en-US" altLang="en-US" i="1" dirty="0"/>
            </a:br>
            <a:r>
              <a:rPr lang="en-US" altLang="en-US" i="1" dirty="0"/>
              <a:t>               </a:t>
            </a:r>
            <a:r>
              <a:rPr lang="en-US" altLang="en-US" b="1" dirty="0"/>
              <a:t>set </a:t>
            </a:r>
            <a:r>
              <a:rPr lang="en-US" altLang="en-US" i="1" dirty="0"/>
              <a:t>salary </a:t>
            </a:r>
            <a:r>
              <a:rPr lang="en-US" altLang="en-US" dirty="0"/>
              <a:t>= </a:t>
            </a:r>
            <a:r>
              <a:rPr lang="en-US" altLang="en-US" b="1" dirty="0"/>
              <a:t>case</a:t>
            </a:r>
            <a:br>
              <a:rPr lang="en-US" altLang="en-US" b="1" dirty="0"/>
            </a:br>
            <a:r>
              <a:rPr lang="en-US" altLang="en-US" b="1" dirty="0"/>
              <a:t>                                      when </a:t>
            </a:r>
            <a:r>
              <a:rPr lang="en-US" altLang="en-US" i="1" dirty="0"/>
              <a:t>salary </a:t>
            </a:r>
            <a:r>
              <a:rPr lang="en-US" altLang="en-US" dirty="0"/>
              <a:t>&lt;= 100000 </a:t>
            </a:r>
            <a:r>
              <a:rPr lang="en-US" altLang="en-US" b="1" dirty="0"/>
              <a:t>then </a:t>
            </a:r>
            <a:r>
              <a:rPr lang="en-US" altLang="en-US" i="1" dirty="0"/>
              <a:t>salary </a:t>
            </a:r>
            <a:r>
              <a:rPr lang="en-US" altLang="en-US" dirty="0"/>
              <a:t>* 1.05</a:t>
            </a:r>
            <a:br>
              <a:rPr lang="en-US" altLang="en-US" dirty="0"/>
            </a:br>
            <a:r>
              <a:rPr lang="en-US" altLang="en-US" dirty="0"/>
              <a:t>                                      </a:t>
            </a:r>
            <a:r>
              <a:rPr lang="en-US" altLang="en-US" b="1" dirty="0"/>
              <a:t>else </a:t>
            </a:r>
            <a:r>
              <a:rPr lang="en-US" altLang="en-US" i="1" dirty="0"/>
              <a:t>salary </a:t>
            </a:r>
            <a:r>
              <a:rPr lang="en-US" altLang="en-US" dirty="0"/>
              <a:t>* 1.03</a:t>
            </a:r>
            <a:br>
              <a:rPr lang="en-US" altLang="en-US" dirty="0"/>
            </a:br>
            <a:r>
              <a:rPr lang="en-US" altLang="en-US" dirty="0"/>
              <a:t>                                     </a:t>
            </a:r>
            <a:r>
              <a:rPr lang="en-US" altLang="en-US" b="1" dirty="0"/>
              <a:t>end</a:t>
            </a:r>
            <a:endParaRPr lang="en-US" altLang="en-US" dirty="0"/>
          </a:p>
          <a:p>
            <a:pPr>
              <a:buFont typeface="Monotype Sorts" charset="2"/>
              <a:buNone/>
            </a:pPr>
            <a:endParaRPr lang="en-US" altLang="en-US" dirty="0"/>
          </a:p>
        </p:txBody>
      </p:sp>
    </p:spTree>
    <p:extLst>
      <p:ext uri="{BB962C8B-B14F-4D97-AF65-F5344CB8AC3E}">
        <p14:creationId xmlns:p14="http://schemas.microsoft.com/office/powerpoint/2010/main" val="1832526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en-US" dirty="0"/>
              <a:t>Updates with Scalar Subqueries</a:t>
            </a:r>
          </a:p>
        </p:txBody>
      </p:sp>
      <p:sp>
        <p:nvSpPr>
          <p:cNvPr id="68610" name="Rectangle 3"/>
          <p:cNvSpPr>
            <a:spLocks noGrp="1" noChangeArrowheads="1"/>
          </p:cNvSpPr>
          <p:nvPr>
            <p:ph type="body" idx="1"/>
          </p:nvPr>
        </p:nvSpPr>
        <p:spPr>
          <a:xfrm>
            <a:off x="1719263" y="792910"/>
            <a:ext cx="5742419" cy="3404187"/>
          </a:xfrm>
        </p:spPr>
        <p:txBody>
          <a:bodyPr/>
          <a:lstStyle/>
          <a:p>
            <a:r>
              <a:rPr lang="en-US" altLang="en-US" dirty="0"/>
              <a:t>Recompute and update tot_creds value for all students</a:t>
            </a:r>
          </a:p>
          <a:p>
            <a:pPr>
              <a:buFont typeface="Monotype Sorts" charset="2"/>
              <a:buNone/>
            </a:pPr>
            <a:r>
              <a:rPr lang="en-US" altLang="en-US" b="1" dirty="0"/>
              <a:t>           update </a:t>
            </a:r>
            <a:r>
              <a:rPr lang="en-US" altLang="en-US" i="1" dirty="0"/>
              <a:t>student S </a:t>
            </a:r>
            <a:br>
              <a:rPr lang="en-US" altLang="en-US" i="1" dirty="0"/>
            </a:br>
            <a:r>
              <a:rPr lang="en-US" altLang="en-US" i="1" dirty="0"/>
              <a:t>     </a:t>
            </a:r>
            <a:r>
              <a:rPr lang="en-US" altLang="en-US" b="1" dirty="0"/>
              <a:t>set </a:t>
            </a:r>
            <a:r>
              <a:rPr lang="en-US" altLang="en-US" i="1" dirty="0"/>
              <a:t>tot_cred </a:t>
            </a:r>
            <a:r>
              <a:rPr lang="en-US" altLang="en-US" dirty="0"/>
              <a:t>= (</a:t>
            </a:r>
            <a:r>
              <a:rPr lang="en-US" altLang="en-US" b="1" dirty="0"/>
              <a:t>select sum</a:t>
            </a:r>
            <a:r>
              <a:rPr lang="en-US" altLang="en-US" dirty="0"/>
              <a:t>(</a:t>
            </a:r>
            <a:r>
              <a:rPr lang="en-US" altLang="en-US" i="1" dirty="0"/>
              <a:t>credits</a:t>
            </a:r>
            <a:r>
              <a:rPr lang="en-US" altLang="en-US" dirty="0"/>
              <a:t>)</a:t>
            </a:r>
            <a:br>
              <a:rPr lang="en-US" altLang="en-US" dirty="0"/>
            </a:br>
            <a:r>
              <a:rPr lang="en-US" altLang="en-US" dirty="0"/>
              <a:t>                              </a:t>
            </a:r>
            <a:r>
              <a:rPr lang="en-US" altLang="en-US" b="1" dirty="0"/>
              <a:t>from </a:t>
            </a:r>
            <a:r>
              <a:rPr lang="en-US" altLang="en-US" i="1" dirty="0"/>
              <a:t>takes, course</a:t>
            </a:r>
            <a:br>
              <a:rPr lang="en-US" altLang="en-US" i="1" dirty="0"/>
            </a:br>
            <a:r>
              <a:rPr lang="en-US" altLang="en-US" i="1" dirty="0"/>
              <a:t>                              </a:t>
            </a:r>
            <a:r>
              <a:rPr lang="en-US" altLang="en-US" b="1" dirty="0"/>
              <a:t>where </a:t>
            </a:r>
            <a:r>
              <a:rPr lang="en-US" altLang="en-US" i="1" dirty="0" err="1"/>
              <a:t>takes.course_id</a:t>
            </a:r>
            <a:r>
              <a:rPr lang="en-US" altLang="en-US" i="1" dirty="0"/>
              <a:t> </a:t>
            </a:r>
            <a:r>
              <a:rPr lang="en-US" altLang="en-US" dirty="0"/>
              <a:t>= </a:t>
            </a:r>
            <a:r>
              <a:rPr lang="en-US" altLang="en-US" i="1" dirty="0" err="1"/>
              <a:t>course.course_id</a:t>
            </a:r>
            <a:r>
              <a:rPr lang="en-US" altLang="en-US" i="1" dirty="0"/>
              <a:t>  </a:t>
            </a:r>
            <a:r>
              <a:rPr lang="en-US" altLang="en-US" b="1" dirty="0"/>
              <a:t>and </a:t>
            </a:r>
            <a:br>
              <a:rPr lang="en-US" altLang="en-US" b="1" dirty="0"/>
            </a:br>
            <a:r>
              <a:rPr lang="en-US" altLang="en-US" b="1" dirty="0"/>
              <a:t>                                         </a:t>
            </a:r>
            <a:r>
              <a:rPr lang="en-US" altLang="en-US" i="1" dirty="0"/>
              <a:t>S</a:t>
            </a:r>
            <a:r>
              <a:rPr lang="en-US" altLang="en-US" dirty="0"/>
              <a:t>.</a:t>
            </a:r>
            <a:r>
              <a:rPr lang="en-US" altLang="en-US" i="1" dirty="0"/>
              <a:t>ID</a:t>
            </a:r>
            <a:r>
              <a:rPr lang="en-US" altLang="en-US" dirty="0"/>
              <a:t>= </a:t>
            </a:r>
            <a:r>
              <a:rPr lang="en-US" altLang="en-US" i="1" dirty="0" err="1"/>
              <a:t>takes</a:t>
            </a:r>
            <a:r>
              <a:rPr lang="en-US" altLang="en-US" dirty="0" err="1"/>
              <a:t>.</a:t>
            </a:r>
            <a:r>
              <a:rPr lang="en-US" altLang="en-US" i="1" dirty="0" err="1"/>
              <a:t>ID.</a:t>
            </a:r>
            <a:r>
              <a:rPr lang="en-US" altLang="en-US" b="1" dirty="0" err="1"/>
              <a:t>and</a:t>
            </a:r>
            <a:r>
              <a:rPr lang="en-US" altLang="en-US" b="1" dirty="0"/>
              <a:t>                             				  </a:t>
            </a:r>
            <a:r>
              <a:rPr lang="en-US" altLang="en-US" i="1" dirty="0" err="1"/>
              <a:t>takes</a:t>
            </a:r>
            <a:r>
              <a:rPr lang="en-US" altLang="en-US" dirty="0" err="1"/>
              <a:t>.</a:t>
            </a:r>
            <a:r>
              <a:rPr lang="en-US" altLang="en-US" i="1" dirty="0" err="1"/>
              <a:t>grade</a:t>
            </a:r>
            <a:r>
              <a:rPr lang="en-US" altLang="en-US" i="1" dirty="0"/>
              <a:t> </a:t>
            </a:r>
            <a:r>
              <a:rPr lang="en-US" altLang="en-US" dirty="0"/>
              <a:t>&lt;&gt; 'F' </a:t>
            </a:r>
            <a:r>
              <a:rPr lang="en-US" altLang="en-US" b="1" dirty="0"/>
              <a:t>and</a:t>
            </a:r>
            <a:br>
              <a:rPr lang="en-US" altLang="en-US" b="1" dirty="0"/>
            </a:br>
            <a:r>
              <a:rPr lang="en-US" altLang="en-US" b="1" dirty="0"/>
              <a:t>                                          </a:t>
            </a:r>
            <a:r>
              <a:rPr lang="en-US" altLang="en-US" i="1" dirty="0" err="1"/>
              <a:t>takes</a:t>
            </a:r>
            <a:r>
              <a:rPr lang="en-US" altLang="en-US" dirty="0" err="1"/>
              <a:t>.</a:t>
            </a:r>
            <a:r>
              <a:rPr lang="en-US" altLang="en-US" i="1" dirty="0" err="1"/>
              <a:t>grade</a:t>
            </a:r>
            <a:r>
              <a:rPr lang="en-US" altLang="en-US" i="1" dirty="0"/>
              <a:t> </a:t>
            </a:r>
            <a:r>
              <a:rPr lang="en-US" altLang="en-US" b="1" dirty="0"/>
              <a:t>is not null</a:t>
            </a:r>
            <a:r>
              <a:rPr lang="en-US" altLang="en-US" dirty="0"/>
              <a:t>);</a:t>
            </a:r>
          </a:p>
          <a:p>
            <a:r>
              <a:rPr lang="en-US" altLang="en-US" dirty="0"/>
              <a:t>Sets </a:t>
            </a:r>
            <a:r>
              <a:rPr lang="en-US" altLang="en-US" i="1" dirty="0"/>
              <a:t>tot_creds</a:t>
            </a:r>
            <a:r>
              <a:rPr lang="en-US" altLang="en-US" dirty="0"/>
              <a:t> to null for students who have not taken any course</a:t>
            </a:r>
          </a:p>
          <a:p>
            <a:r>
              <a:rPr lang="en-US" altLang="en-US" dirty="0"/>
              <a:t>Instead of </a:t>
            </a:r>
            <a:r>
              <a:rPr lang="en-US" altLang="en-US" b="1" dirty="0"/>
              <a:t>sum</a:t>
            </a:r>
            <a:r>
              <a:rPr lang="en-US" altLang="en-US" dirty="0"/>
              <a:t>(</a:t>
            </a:r>
            <a:r>
              <a:rPr lang="en-US" altLang="en-US" i="1" dirty="0"/>
              <a:t>credits</a:t>
            </a:r>
            <a:r>
              <a:rPr lang="en-US" altLang="en-US" dirty="0"/>
              <a:t>), use:</a:t>
            </a:r>
          </a:p>
          <a:p>
            <a:pPr>
              <a:buFont typeface="Monotype Sorts" charset="2"/>
              <a:buNone/>
            </a:pPr>
            <a:r>
              <a:rPr lang="en-US" altLang="en-US" b="1" dirty="0"/>
              <a:t>                  case </a:t>
            </a:r>
            <a:br>
              <a:rPr lang="en-US" altLang="en-US" b="1" dirty="0"/>
            </a:br>
            <a:r>
              <a:rPr lang="en-US" altLang="en-US" b="1" dirty="0"/>
              <a:t>                 when sum</a:t>
            </a:r>
            <a:r>
              <a:rPr lang="en-US" altLang="en-US" dirty="0"/>
              <a:t>(</a:t>
            </a:r>
            <a:r>
              <a:rPr lang="en-US" altLang="en-US" i="1" dirty="0"/>
              <a:t>credits</a:t>
            </a:r>
            <a:r>
              <a:rPr lang="en-US" altLang="en-US" dirty="0"/>
              <a:t>) </a:t>
            </a:r>
            <a:r>
              <a:rPr lang="en-US" altLang="en-US" b="1" dirty="0"/>
              <a:t>is not null then sum</a:t>
            </a:r>
            <a:r>
              <a:rPr lang="en-US" altLang="en-US" dirty="0"/>
              <a:t>(</a:t>
            </a:r>
            <a:r>
              <a:rPr lang="en-US" altLang="en-US" i="1" dirty="0"/>
              <a:t>credits</a:t>
            </a:r>
            <a:r>
              <a:rPr lang="en-US" altLang="en-US" dirty="0"/>
              <a:t>)</a:t>
            </a:r>
            <a:br>
              <a:rPr lang="en-US" altLang="en-US" dirty="0"/>
            </a:br>
            <a:r>
              <a:rPr lang="en-US" altLang="en-US" dirty="0"/>
              <a:t>                 </a:t>
            </a:r>
            <a:r>
              <a:rPr lang="en-US" altLang="en-US" b="1" dirty="0"/>
              <a:t>else </a:t>
            </a:r>
            <a:r>
              <a:rPr lang="en-US" altLang="en-US" dirty="0"/>
              <a:t>0</a:t>
            </a:r>
            <a:br>
              <a:rPr lang="en-US" altLang="en-US" dirty="0"/>
            </a:br>
            <a:r>
              <a:rPr lang="en-US" altLang="en-US" dirty="0"/>
              <a:t>             </a:t>
            </a:r>
            <a:r>
              <a:rPr lang="en-US" altLang="en-US" b="1" dirty="0"/>
              <a:t>end</a:t>
            </a:r>
            <a:endParaRPr lang="en-US" altLang="en-US" dirty="0"/>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3898960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A688CF-5430-FE46-BD7B-4E2E49E3478B}"/>
              </a:ext>
            </a:extLst>
          </p:cNvPr>
          <p:cNvSpPr>
            <a:spLocks noGrp="1"/>
          </p:cNvSpPr>
          <p:nvPr>
            <p:ph idx="1"/>
          </p:nvPr>
        </p:nvSpPr>
        <p:spPr/>
        <p:txBody>
          <a:bodyPr/>
          <a:lstStyle/>
          <a:p>
            <a:r>
              <a:rPr lang="en-US" sz="1800" dirty="0"/>
              <a:t>INSERT, UPDATE and DELETE are pretty straightforward.</a:t>
            </a:r>
          </a:p>
          <a:p>
            <a:r>
              <a:rPr lang="en-US" sz="1800" dirty="0"/>
              <a:t>UPDATE and DELETE are very similar to SELECT</a:t>
            </a:r>
          </a:p>
          <a:p>
            <a:pPr lvl="1"/>
            <a:r>
              <a:rPr lang="en-US" sz="1600" dirty="0"/>
              <a:t>WHERE clause specifies which rows are affected.</a:t>
            </a:r>
          </a:p>
          <a:p>
            <a:pPr lvl="1"/>
            <a:r>
              <a:rPr lang="en-US" sz="1600" dirty="0"/>
              <a:t>The SELECT choose the columns to return.</a:t>
            </a:r>
          </a:p>
          <a:p>
            <a:pPr lvl="1"/>
            <a:r>
              <a:rPr lang="en-US" sz="1600" dirty="0"/>
              <a:t>The SET clause chooses and changes columns.</a:t>
            </a:r>
          </a:p>
          <a:p>
            <a:pPr lvl="1"/>
            <a:r>
              <a:rPr lang="en-US" sz="1600" dirty="0"/>
              <a:t>DELETE just removes the specified rows.</a:t>
            </a:r>
          </a:p>
          <a:p>
            <a:r>
              <a:rPr lang="en-US" sz="1800" dirty="0"/>
              <a:t>INSERT, UPDATE and DELETE changes must not violate constraints, e.g.</a:t>
            </a:r>
          </a:p>
          <a:p>
            <a:pPr lvl="1"/>
            <a:r>
              <a:rPr lang="en-US" sz="1600" dirty="0"/>
              <a:t>INSERT a row that causes a duplicate key.</a:t>
            </a:r>
          </a:p>
          <a:p>
            <a:pPr lvl="1"/>
            <a:r>
              <a:rPr lang="en-US" sz="1600" dirty="0"/>
              <a:t>DELETE a referenced (target) foreign key.</a:t>
            </a:r>
          </a:p>
          <a:p>
            <a:pPr lvl="1"/>
            <a:r>
              <a:rPr lang="en-US" sz="1600" dirty="0"/>
              <a:t>UPDATE columns that create a duplicate key.</a:t>
            </a:r>
          </a:p>
          <a:p>
            <a:pPr lvl="1"/>
            <a:r>
              <a:rPr lang="en-US" sz="1600" dirty="0"/>
              <a:t>INSERT values do not include all NOT NULL columns.</a:t>
            </a:r>
          </a:p>
          <a:p>
            <a:r>
              <a:rPr lang="en-US" sz="1800" dirty="0"/>
              <a:t>I am not going to do example now, but you have seen and will see me do examples in the context of larger examples.</a:t>
            </a:r>
          </a:p>
        </p:txBody>
      </p:sp>
      <p:sp>
        <p:nvSpPr>
          <p:cNvPr id="3" name="Title 2">
            <a:extLst>
              <a:ext uri="{FF2B5EF4-FFF2-40B4-BE49-F238E27FC236}">
                <a16:creationId xmlns:a16="http://schemas.microsoft.com/office/drawing/2014/main" id="{5FBF117B-D7DD-F14F-B526-E29E00E4BF89}"/>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39135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 COMS W4111_002_2021_1: Lecture 4: ER, Relational, SQL (IV) </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Examples</a:t>
            </a:r>
          </a:p>
        </p:txBody>
      </p:sp>
      <p:sp>
        <p:nvSpPr>
          <p:cNvPr id="8" name="TextBox 9">
            <a:extLst>
              <a:ext uri="{FF2B5EF4-FFF2-40B4-BE49-F238E27FC236}">
                <a16:creationId xmlns:a16="http://schemas.microsoft.com/office/drawing/2014/main" id="{1EB71C94-DE7D-7242-AFF4-A292E07C58C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4: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40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5DBF6A-9432-5E42-B0BF-E5F9C61D3A4F}"/>
              </a:ext>
            </a:extLst>
          </p:cNvPr>
          <p:cNvSpPr>
            <a:spLocks noGrp="1"/>
          </p:cNvSpPr>
          <p:nvPr>
            <p:ph idx="1"/>
          </p:nvPr>
        </p:nvSpPr>
        <p:spPr>
          <a:xfrm>
            <a:off x="152400" y="666750"/>
            <a:ext cx="8915400" cy="3962400"/>
          </a:xfrm>
        </p:spPr>
        <p:txBody>
          <a:bodyPr/>
          <a:lstStyle/>
          <a:p>
            <a:r>
              <a:rPr lang="en-US" dirty="0"/>
              <a:t>My example projects for the two tracks will be a </a:t>
            </a:r>
            <a:r>
              <a:rPr lang="en-US" b="1" dirty="0"/>
              <a:t>simple</a:t>
            </a:r>
            <a:r>
              <a:rPr lang="en-US" dirty="0"/>
              <a:t> fantasy baseball solution.</a:t>
            </a:r>
          </a:p>
          <a:p>
            <a:pPr lvl="1"/>
            <a:r>
              <a:rPr lang="en-US" dirty="0"/>
              <a:t>“</a:t>
            </a:r>
            <a:r>
              <a:rPr lang="en-US" b="1" dirty="0">
                <a:latin typeface="Arial" panose="020B0604020202020204" pitchFamily="34" charset="0"/>
              </a:rPr>
              <a:t>Fantasy baseball</a:t>
            </a:r>
            <a:r>
              <a:rPr lang="en-US" dirty="0">
                <a:latin typeface="Arial" panose="020B0604020202020204" pitchFamily="34" charset="0"/>
              </a:rPr>
              <a:t> is a game in which people manage rosters of league baseball players, either online or in a physical location, using fictional fantasy baseball team names. The participants compete against one another using those players' real life statistics to score points.”</a:t>
            </a:r>
          </a:p>
          <a:p>
            <a:r>
              <a:rPr lang="en-US" dirty="0"/>
              <a:t>My solution will have two subsystems:</a:t>
            </a:r>
          </a:p>
          <a:p>
            <a:pPr lvl="1"/>
            <a:r>
              <a:rPr lang="en-US" i="1" dirty="0"/>
              <a:t>Analysis system</a:t>
            </a:r>
            <a:r>
              <a:rPr lang="en-US" dirty="0"/>
              <a:t>:</a:t>
            </a:r>
          </a:p>
          <a:p>
            <a:pPr lvl="2"/>
            <a:r>
              <a:rPr lang="en-US" dirty="0"/>
              <a:t>Read only data that enables people to select players based on performance, and to estimate the performance of their fantasy team.</a:t>
            </a:r>
          </a:p>
          <a:p>
            <a:pPr lvl="2"/>
            <a:r>
              <a:rPr lang="en-US" dirty="0"/>
              <a:t>Event based update system that changes analysis data based on new data.</a:t>
            </a:r>
          </a:p>
          <a:p>
            <a:pPr lvl="1"/>
            <a:r>
              <a:rPr lang="en-US" i="1" dirty="0"/>
              <a:t>Operational system</a:t>
            </a:r>
            <a:r>
              <a:rPr lang="en-US" dirty="0"/>
              <a:t> that manages create, retrieve update, delete, etc. of their fantasy teams and leagues.</a:t>
            </a:r>
          </a:p>
          <a:p>
            <a:r>
              <a:rPr lang="en-US" dirty="0"/>
              <a:t>INSERT, UPDATE, DELETE primarily apply to the operational system.</a:t>
            </a:r>
          </a:p>
        </p:txBody>
      </p:sp>
      <p:sp>
        <p:nvSpPr>
          <p:cNvPr id="3" name="Title 2">
            <a:extLst>
              <a:ext uri="{FF2B5EF4-FFF2-40B4-BE49-F238E27FC236}">
                <a16:creationId xmlns:a16="http://schemas.microsoft.com/office/drawing/2014/main" id="{B55A8FB9-53B3-8642-A20B-04417FEFFBB4}"/>
              </a:ext>
            </a:extLst>
          </p:cNvPr>
          <p:cNvSpPr>
            <a:spLocks noGrp="1"/>
          </p:cNvSpPr>
          <p:nvPr>
            <p:ph type="title"/>
          </p:nvPr>
        </p:nvSpPr>
        <p:spPr/>
        <p:txBody>
          <a:bodyPr/>
          <a:lstStyle/>
          <a:p>
            <a:r>
              <a:rPr lang="en-US" dirty="0"/>
              <a:t>Pretend to Play Fantasy Baseball</a:t>
            </a:r>
          </a:p>
        </p:txBody>
      </p:sp>
    </p:spTree>
    <p:extLst>
      <p:ext uri="{BB962C8B-B14F-4D97-AF65-F5344CB8AC3E}">
        <p14:creationId xmlns:p14="http://schemas.microsoft.com/office/powerpoint/2010/main" val="4172502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F50FBB-2B3D-9A4A-8A0A-09AAC2A83A65}"/>
              </a:ext>
            </a:extLst>
          </p:cNvPr>
          <p:cNvSpPr>
            <a:spLocks noGrp="1"/>
          </p:cNvSpPr>
          <p:nvPr>
            <p:ph type="title"/>
          </p:nvPr>
        </p:nvSpPr>
        <p:spPr/>
        <p:txBody>
          <a:bodyPr/>
          <a:lstStyle/>
          <a:p>
            <a:r>
              <a:rPr lang="en-US" dirty="0"/>
              <a:t>In-Progress Operation System Data Model</a:t>
            </a:r>
          </a:p>
        </p:txBody>
      </p:sp>
      <p:pic>
        <p:nvPicPr>
          <p:cNvPr id="7" name="Picture 6">
            <a:extLst>
              <a:ext uri="{FF2B5EF4-FFF2-40B4-BE49-F238E27FC236}">
                <a16:creationId xmlns:a16="http://schemas.microsoft.com/office/drawing/2014/main" id="{774720C7-9AF5-5440-A878-18720FDCE244}"/>
              </a:ext>
            </a:extLst>
          </p:cNvPr>
          <p:cNvPicPr>
            <a:picLocks noChangeAspect="1"/>
          </p:cNvPicPr>
          <p:nvPr/>
        </p:nvPicPr>
        <p:blipFill>
          <a:blip r:embed="rId2"/>
          <a:stretch>
            <a:fillRect/>
          </a:stretch>
        </p:blipFill>
        <p:spPr>
          <a:xfrm>
            <a:off x="1295400" y="676275"/>
            <a:ext cx="5554795" cy="3790950"/>
          </a:xfrm>
          <a:prstGeom prst="rect">
            <a:avLst/>
          </a:prstGeom>
        </p:spPr>
      </p:pic>
    </p:spTree>
    <p:extLst>
      <p:ext uri="{BB962C8B-B14F-4D97-AF65-F5344CB8AC3E}">
        <p14:creationId xmlns:p14="http://schemas.microsoft.com/office/powerpoint/2010/main" val="2886529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800" dirty="0"/>
              <a:t>We must build a system that supports academic operations in a university.</a:t>
            </a:r>
          </a:p>
          <a:p>
            <a:r>
              <a:rPr lang="en-US" sz="1800" dirty="0"/>
              <a:t>We will design, develop, test and deploy the system iteratively and continuously.</a:t>
            </a:r>
          </a:p>
          <a:p>
            <a:r>
              <a:rPr lang="en-US" sz="1800" dirty="0"/>
              <a:t>There are four core domains.</a:t>
            </a:r>
          </a:p>
          <a:p>
            <a:endParaRPr lang="en-US" sz="1800" dirty="0"/>
          </a:p>
          <a:p>
            <a:endParaRPr lang="en-US" sz="1800" dirty="0"/>
          </a:p>
          <a:p>
            <a:endParaRPr lang="en-US" sz="1800" dirty="0"/>
          </a:p>
          <a:p>
            <a:endParaRPr lang="en-US" sz="1800" dirty="0"/>
          </a:p>
          <a:p>
            <a:br>
              <a:rPr lang="en-US" sz="1800" dirty="0"/>
            </a:br>
            <a:r>
              <a:rPr lang="en-US" sz="1800" dirty="0"/>
              <a:t>The processes are iterative, with continuous extension and details.</a:t>
            </a:r>
          </a:p>
          <a:p>
            <a:r>
              <a:rPr lang="en-US" sz="1800" dirty="0"/>
              <a:t>We will start implementing various </a:t>
            </a:r>
            <a:r>
              <a:rPr lang="en-US" sz="1800" i="1" dirty="0"/>
              <a:t>user stories.</a:t>
            </a:r>
            <a:r>
              <a:rPr lang="en-US" sz="1800" dirty="0"/>
              <a:t> Implementation requires:</a:t>
            </a:r>
          </a:p>
          <a:p>
            <a:pPr lvl="1"/>
            <a:r>
              <a:rPr lang="en-US" sz="1600" dirty="0"/>
              <a:t>Web UI</a:t>
            </a:r>
          </a:p>
          <a:p>
            <a:pPr lvl="1"/>
            <a:r>
              <a:rPr lang="en-US" sz="1600" dirty="0"/>
              <a:t>Paths</a:t>
            </a:r>
          </a:p>
          <a:p>
            <a:pPr lvl="1"/>
            <a:r>
              <a:rPr lang="en-US" sz="1600" dirty="0"/>
              <a:t>Data model and operations. (Will only cover this now).</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Problem Statement – Modified Reminder</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14400" y="1736802"/>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32445" y="1840382"/>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spTree>
    <p:extLst>
      <p:ext uri="{BB962C8B-B14F-4D97-AF65-F5344CB8AC3E}">
        <p14:creationId xmlns:p14="http://schemas.microsoft.com/office/powerpoint/2010/main" val="3804059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Web Application</a:t>
            </a:r>
          </a:p>
        </p:txBody>
      </p:sp>
      <p:pic>
        <p:nvPicPr>
          <p:cNvPr id="2" name="Picture 1">
            <a:extLst>
              <a:ext uri="{FF2B5EF4-FFF2-40B4-BE49-F238E27FC236}">
                <a16:creationId xmlns:a16="http://schemas.microsoft.com/office/drawing/2014/main" id="{8081776C-EEEB-864F-8A44-A835AF178F68}"/>
              </a:ext>
            </a:extLst>
          </p:cNvPr>
          <p:cNvPicPr>
            <a:picLocks noChangeAspect="1"/>
          </p:cNvPicPr>
          <p:nvPr/>
        </p:nvPicPr>
        <p:blipFill>
          <a:blip r:embed="rId2"/>
          <a:stretch>
            <a:fillRect/>
          </a:stretch>
        </p:blipFill>
        <p:spPr>
          <a:xfrm>
            <a:off x="158618" y="617600"/>
            <a:ext cx="6568509" cy="3908299"/>
          </a:xfrm>
          <a:prstGeom prst="rect">
            <a:avLst/>
          </a:prstGeom>
        </p:spPr>
      </p:pic>
      <p:sp>
        <p:nvSpPr>
          <p:cNvPr id="6" name="TextBox 5">
            <a:extLst>
              <a:ext uri="{FF2B5EF4-FFF2-40B4-BE49-F238E27FC236}">
                <a16:creationId xmlns:a16="http://schemas.microsoft.com/office/drawing/2014/main" id="{BCF86272-92E9-3941-B4F2-546804A80332}"/>
              </a:ext>
            </a:extLst>
          </p:cNvPr>
          <p:cNvSpPr txBox="1"/>
          <p:nvPr/>
        </p:nvSpPr>
        <p:spPr>
          <a:xfrm>
            <a:off x="6934200" y="1885950"/>
            <a:ext cx="1600200" cy="646331"/>
          </a:xfrm>
          <a:prstGeom prst="rect">
            <a:avLst/>
          </a:prstGeom>
          <a:noFill/>
        </p:spPr>
        <p:txBody>
          <a:bodyPr wrap="square" rtlCol="0">
            <a:spAutoFit/>
          </a:bodyPr>
          <a:lstStyle/>
          <a:p>
            <a:r>
              <a:rPr lang="en-US" dirty="0"/>
              <a:t>IMDB</a:t>
            </a:r>
            <a:br>
              <a:rPr lang="en-US" dirty="0"/>
            </a:br>
            <a:r>
              <a:rPr lang="en-US" dirty="0"/>
              <a:t>Database</a:t>
            </a:r>
          </a:p>
        </p:txBody>
      </p:sp>
      <p:cxnSp>
        <p:nvCxnSpPr>
          <p:cNvPr id="8" name="Straight Arrow Connector 7">
            <a:extLst>
              <a:ext uri="{FF2B5EF4-FFF2-40B4-BE49-F238E27FC236}">
                <a16:creationId xmlns:a16="http://schemas.microsoft.com/office/drawing/2014/main" id="{6172DB78-1FB2-734F-B35D-430B60544193}"/>
              </a:ext>
            </a:extLst>
          </p:cNvPr>
          <p:cNvCxnSpPr>
            <a:cxnSpLocks/>
            <a:stCxn id="6" idx="1"/>
          </p:cNvCxnSpPr>
          <p:nvPr/>
        </p:nvCxnSpPr>
        <p:spPr>
          <a:xfrm flipH="1">
            <a:off x="6019800" y="2209116"/>
            <a:ext cx="914400" cy="819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9BDD509-07AC-B24F-93FD-56DF54ADAEC4}"/>
              </a:ext>
            </a:extLst>
          </p:cNvPr>
          <p:cNvSpPr txBox="1"/>
          <p:nvPr/>
        </p:nvSpPr>
        <p:spPr>
          <a:xfrm>
            <a:off x="6617433" y="3041455"/>
            <a:ext cx="2258255" cy="830997"/>
          </a:xfrm>
          <a:prstGeom prst="rect">
            <a:avLst/>
          </a:prstGeom>
          <a:noFill/>
        </p:spPr>
        <p:txBody>
          <a:bodyPr wrap="square" rtlCol="0">
            <a:spAutoFit/>
          </a:bodyPr>
          <a:lstStyle/>
          <a:p>
            <a:r>
              <a:rPr lang="en-US" sz="1600" dirty="0"/>
              <a:t>It would be “cool” if we</a:t>
            </a:r>
          </a:p>
          <a:p>
            <a:r>
              <a:rPr lang="en-US" sz="1600" dirty="0"/>
              <a:t>could look at the data</a:t>
            </a:r>
            <a:br>
              <a:rPr lang="en-US" sz="1600" dirty="0"/>
            </a:br>
            <a:r>
              <a:rPr lang="en-US" sz="1600" dirty="0"/>
              <a:t>directly!</a:t>
            </a:r>
          </a:p>
        </p:txBody>
      </p:sp>
    </p:spTree>
    <p:extLst>
      <p:ext uri="{BB962C8B-B14F-4D97-AF65-F5344CB8AC3E}">
        <p14:creationId xmlns:p14="http://schemas.microsoft.com/office/powerpoint/2010/main" val="1266863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951AC12-97DD-544B-AE3A-2350C94CCC72}"/>
              </a:ext>
            </a:extLst>
          </p:cNvPr>
          <p:cNvSpPr>
            <a:spLocks noGrp="1"/>
          </p:cNvSpPr>
          <p:nvPr>
            <p:ph idx="1"/>
          </p:nvPr>
        </p:nvSpPr>
        <p:spPr/>
        <p:txBody>
          <a:bodyPr/>
          <a:lstStyle/>
          <a:p>
            <a:r>
              <a:rPr lang="en-US" sz="1800" dirty="0"/>
              <a:t>“In software development and product management, a user story is an informal, natural language description of one or more features of a software system. User stories are often written from the perspective of an end user or user of a system. ” (</a:t>
            </a:r>
            <a:r>
              <a:rPr lang="en-US" sz="1800" dirty="0">
                <a:hlinkClick r:id="rId2"/>
              </a:rPr>
              <a:t>https://en.wikipedia.org/wiki/User_story</a:t>
            </a:r>
            <a:r>
              <a:rPr lang="en-US" sz="1800" dirty="0"/>
              <a:t>)</a:t>
            </a:r>
          </a:p>
          <a:p>
            <a:r>
              <a:rPr lang="en-US" sz="1800" dirty="0"/>
              <a:t>Example user stories that I need to implement for the operational system:</a:t>
            </a:r>
          </a:p>
          <a:p>
            <a:pPr lvl="1"/>
            <a:r>
              <a:rPr lang="en-US" sz="1600" dirty="0"/>
              <a:t>”As a fantasy team manager, I want to search for players based on career stats.”</a:t>
            </a:r>
          </a:p>
          <a:p>
            <a:pPr lvl="1"/>
            <a:r>
              <a:rPr lang="en-US" sz="1600" dirty="0"/>
              <a:t>“As a fantasy team manager, I want to add a player to my fantasy team.</a:t>
            </a:r>
          </a:p>
          <a:p>
            <a:pPr lvl="1"/>
            <a:r>
              <a:rPr lang="en-US" sz="1600" dirty="0"/>
              <a:t>etc.</a:t>
            </a:r>
          </a:p>
          <a:p>
            <a:r>
              <a:rPr lang="en-US" sz="1800" dirty="0"/>
              <a:t>I need to implement:</a:t>
            </a:r>
          </a:p>
          <a:p>
            <a:pPr lvl="1"/>
            <a:r>
              <a:rPr lang="en-US" sz="1600" dirty="0"/>
              <a:t>UI</a:t>
            </a:r>
          </a:p>
          <a:p>
            <a:pPr lvl="1"/>
            <a:r>
              <a:rPr lang="en-US" sz="1600" dirty="0"/>
              <a:t>Application logic</a:t>
            </a:r>
          </a:p>
          <a:p>
            <a:pPr lvl="1"/>
            <a:r>
              <a:rPr lang="en-US" sz="1600" dirty="0"/>
              <a:t>Database tables.</a:t>
            </a:r>
          </a:p>
        </p:txBody>
      </p:sp>
      <p:sp>
        <p:nvSpPr>
          <p:cNvPr id="5" name="Title 4">
            <a:extLst>
              <a:ext uri="{FF2B5EF4-FFF2-40B4-BE49-F238E27FC236}">
                <a16:creationId xmlns:a16="http://schemas.microsoft.com/office/drawing/2014/main" id="{BC598D01-8B80-7C4C-A43C-97D975F6D1E6}"/>
              </a:ext>
            </a:extLst>
          </p:cNvPr>
          <p:cNvSpPr>
            <a:spLocks noGrp="1"/>
          </p:cNvSpPr>
          <p:nvPr>
            <p:ph type="title"/>
          </p:nvPr>
        </p:nvSpPr>
        <p:spPr/>
        <p:txBody>
          <a:bodyPr/>
          <a:lstStyle/>
          <a:p>
            <a:r>
              <a:rPr lang="en-US" dirty="0"/>
              <a:t>User Story</a:t>
            </a:r>
          </a:p>
        </p:txBody>
      </p:sp>
      <p:pic>
        <p:nvPicPr>
          <p:cNvPr id="2" name="Picture 1">
            <a:extLst>
              <a:ext uri="{FF2B5EF4-FFF2-40B4-BE49-F238E27FC236}">
                <a16:creationId xmlns:a16="http://schemas.microsoft.com/office/drawing/2014/main" id="{F75F4C59-DD2A-A242-9DAE-7C7EF674D70C}"/>
              </a:ext>
            </a:extLst>
          </p:cNvPr>
          <p:cNvPicPr>
            <a:picLocks noChangeAspect="1"/>
          </p:cNvPicPr>
          <p:nvPr/>
        </p:nvPicPr>
        <p:blipFill>
          <a:blip r:embed="rId3"/>
          <a:stretch>
            <a:fillRect/>
          </a:stretch>
        </p:blipFill>
        <p:spPr>
          <a:xfrm>
            <a:off x="3733800" y="2746641"/>
            <a:ext cx="4648200" cy="1891337"/>
          </a:xfrm>
          <a:prstGeom prst="rect">
            <a:avLst/>
          </a:prstGeom>
        </p:spPr>
      </p:pic>
    </p:spTree>
    <p:extLst>
      <p:ext uri="{BB962C8B-B14F-4D97-AF65-F5344CB8AC3E}">
        <p14:creationId xmlns:p14="http://schemas.microsoft.com/office/powerpoint/2010/main" val="1707859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56926-8EE0-A54A-AA5B-3F52B10E127C}"/>
              </a:ext>
            </a:extLst>
          </p:cNvPr>
          <p:cNvSpPr>
            <a:spLocks noGrp="1"/>
          </p:cNvSpPr>
          <p:nvPr>
            <p:ph idx="1"/>
          </p:nvPr>
        </p:nvSpPr>
        <p:spPr>
          <a:xfrm>
            <a:off x="120805" y="2618470"/>
            <a:ext cx="8839200" cy="1878258"/>
          </a:xfrm>
        </p:spPr>
        <p:txBody>
          <a:bodyPr/>
          <a:lstStyle/>
          <a:p>
            <a:pPr>
              <a:spcBef>
                <a:spcPts val="0"/>
              </a:spcBef>
            </a:pPr>
            <a:r>
              <a:rPr lang="en-US" sz="1800" dirty="0"/>
              <a:t>“As a baseball fan, I want to enter a </a:t>
            </a:r>
            <a:r>
              <a:rPr lang="en-US" sz="1800" dirty="0" err="1"/>
              <a:t>teamID</a:t>
            </a:r>
            <a:r>
              <a:rPr lang="en-US" sz="1800" dirty="0"/>
              <a:t> and </a:t>
            </a:r>
            <a:r>
              <a:rPr lang="en-US" sz="1800" dirty="0" err="1"/>
              <a:t>yearID</a:t>
            </a:r>
            <a:r>
              <a:rPr lang="en-US" sz="1800" dirty="0"/>
              <a:t> and see:</a:t>
            </a:r>
          </a:p>
          <a:p>
            <a:pPr lvl="1">
              <a:spcBef>
                <a:spcPts val="0"/>
              </a:spcBef>
            </a:pPr>
            <a:r>
              <a:rPr lang="en-US" sz="1600" dirty="0"/>
              <a:t>Team wins and losses.</a:t>
            </a:r>
          </a:p>
          <a:p>
            <a:pPr lvl="1">
              <a:spcBef>
                <a:spcPts val="0"/>
              </a:spcBef>
            </a:pPr>
            <a:r>
              <a:rPr lang="en-US" sz="1600" dirty="0"/>
              <a:t>Summary of player performance for players on the team and year.”</a:t>
            </a:r>
          </a:p>
          <a:p>
            <a:pPr>
              <a:spcBef>
                <a:spcPts val="0"/>
              </a:spcBef>
            </a:pPr>
            <a:r>
              <a:rPr lang="en-US" sz="1800" dirty="0"/>
              <a:t>Built:</a:t>
            </a:r>
          </a:p>
          <a:p>
            <a:pPr lvl="1">
              <a:spcBef>
                <a:spcPts val="0"/>
              </a:spcBef>
            </a:pPr>
            <a:r>
              <a:rPr lang="en-US" sz="1600" dirty="0"/>
              <a:t>Dashboard page.</a:t>
            </a:r>
          </a:p>
          <a:p>
            <a:pPr lvl="1">
              <a:spcBef>
                <a:spcPts val="0"/>
              </a:spcBef>
            </a:pPr>
            <a:r>
              <a:rPr lang="en-US" sz="1600" dirty="0"/>
              <a:t>REST handlers and application logic.</a:t>
            </a:r>
          </a:p>
          <a:p>
            <a:pPr lvl="1">
              <a:spcBef>
                <a:spcPts val="0"/>
              </a:spcBef>
            </a:pPr>
            <a:r>
              <a:rPr lang="en-US" sz="1600" dirty="0"/>
              <a:t>Database view.</a:t>
            </a:r>
          </a:p>
        </p:txBody>
      </p:sp>
      <p:sp>
        <p:nvSpPr>
          <p:cNvPr id="3" name="Title 2">
            <a:extLst>
              <a:ext uri="{FF2B5EF4-FFF2-40B4-BE49-F238E27FC236}">
                <a16:creationId xmlns:a16="http://schemas.microsoft.com/office/drawing/2014/main" id="{1AD785C9-ABD6-1348-AEB5-2E092D825F01}"/>
              </a:ext>
            </a:extLst>
          </p:cNvPr>
          <p:cNvSpPr>
            <a:spLocks noGrp="1"/>
          </p:cNvSpPr>
          <p:nvPr>
            <p:ph type="title"/>
          </p:nvPr>
        </p:nvSpPr>
        <p:spPr/>
        <p:txBody>
          <a:bodyPr/>
          <a:lstStyle/>
          <a:p>
            <a:r>
              <a:rPr lang="en-US" dirty="0"/>
              <a:t>Simple Example</a:t>
            </a:r>
          </a:p>
        </p:txBody>
      </p:sp>
      <p:pic>
        <p:nvPicPr>
          <p:cNvPr id="4" name="Picture 3">
            <a:extLst>
              <a:ext uri="{FF2B5EF4-FFF2-40B4-BE49-F238E27FC236}">
                <a16:creationId xmlns:a16="http://schemas.microsoft.com/office/drawing/2014/main" id="{FB48942B-D551-AA47-AED4-1D9C21D803DB}"/>
              </a:ext>
            </a:extLst>
          </p:cNvPr>
          <p:cNvPicPr>
            <a:picLocks noChangeAspect="1"/>
          </p:cNvPicPr>
          <p:nvPr/>
        </p:nvPicPr>
        <p:blipFill>
          <a:blip r:embed="rId2"/>
          <a:stretch>
            <a:fillRect/>
          </a:stretch>
        </p:blipFill>
        <p:spPr>
          <a:xfrm>
            <a:off x="120805" y="666750"/>
            <a:ext cx="1910640" cy="1037654"/>
          </a:xfrm>
          <a:prstGeom prst="rect">
            <a:avLst/>
          </a:prstGeom>
          <a:ln w="28575">
            <a:solidFill>
              <a:schemeClr val="tx1"/>
            </a:solidFill>
          </a:ln>
        </p:spPr>
      </p:pic>
      <p:sp>
        <p:nvSpPr>
          <p:cNvPr id="6" name="Rounded Rectangle 5">
            <a:extLst>
              <a:ext uri="{FF2B5EF4-FFF2-40B4-BE49-F238E27FC236}">
                <a16:creationId xmlns:a16="http://schemas.microsoft.com/office/drawing/2014/main" id="{69A12073-0079-4745-BE2E-15E9FF3F3D97}"/>
              </a:ext>
            </a:extLst>
          </p:cNvPr>
          <p:cNvSpPr/>
          <p:nvPr/>
        </p:nvSpPr>
        <p:spPr>
          <a:xfrm>
            <a:off x="3328639" y="628650"/>
            <a:ext cx="1828800" cy="1113854"/>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Web Application</a:t>
            </a:r>
          </a:p>
        </p:txBody>
      </p:sp>
      <p:sp>
        <p:nvSpPr>
          <p:cNvPr id="7" name="Rounded Rectangle 6">
            <a:extLst>
              <a:ext uri="{FF2B5EF4-FFF2-40B4-BE49-F238E27FC236}">
                <a16:creationId xmlns:a16="http://schemas.microsoft.com/office/drawing/2014/main" id="{9DE830A1-E93A-7548-8AE8-9BA45E898DDA}"/>
              </a:ext>
            </a:extLst>
          </p:cNvPr>
          <p:cNvSpPr/>
          <p:nvPr/>
        </p:nvSpPr>
        <p:spPr>
          <a:xfrm>
            <a:off x="6858000" y="646771"/>
            <a:ext cx="1828800" cy="1113854"/>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MySQL</a:t>
            </a:r>
          </a:p>
        </p:txBody>
      </p:sp>
      <p:cxnSp>
        <p:nvCxnSpPr>
          <p:cNvPr id="9" name="Straight Arrow Connector 8">
            <a:extLst>
              <a:ext uri="{FF2B5EF4-FFF2-40B4-BE49-F238E27FC236}">
                <a16:creationId xmlns:a16="http://schemas.microsoft.com/office/drawing/2014/main" id="{215BFBCD-9965-284E-8B47-6876FEA9233C}"/>
              </a:ext>
            </a:extLst>
          </p:cNvPr>
          <p:cNvCxnSpPr>
            <a:stCxn id="4" idx="3"/>
            <a:endCxn id="6" idx="1"/>
          </p:cNvCxnSpPr>
          <p:nvPr/>
        </p:nvCxnSpPr>
        <p:spPr>
          <a:xfrm>
            <a:off x="2031445" y="1185577"/>
            <a:ext cx="12971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D966B0D-BBE9-114A-8115-65CAED337AFA}"/>
              </a:ext>
            </a:extLst>
          </p:cNvPr>
          <p:cNvCxnSpPr>
            <a:cxnSpLocks/>
            <a:endCxn id="7" idx="1"/>
          </p:cNvCxnSpPr>
          <p:nvPr/>
        </p:nvCxnSpPr>
        <p:spPr>
          <a:xfrm>
            <a:off x="5181600" y="1203698"/>
            <a:ext cx="167640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1937700-E090-2F4B-B678-8C1B7E992599}"/>
              </a:ext>
            </a:extLst>
          </p:cNvPr>
          <p:cNvSpPr txBox="1"/>
          <p:nvPr/>
        </p:nvSpPr>
        <p:spPr>
          <a:xfrm>
            <a:off x="120805" y="1926835"/>
            <a:ext cx="3809889" cy="646331"/>
          </a:xfrm>
          <a:prstGeom prst="rect">
            <a:avLst/>
          </a:prstGeom>
          <a:noFill/>
        </p:spPr>
        <p:txBody>
          <a:bodyPr wrap="none" rtlCol="0">
            <a:spAutoFit/>
          </a:bodyPr>
          <a:lstStyle/>
          <a:p>
            <a:r>
              <a:rPr lang="en-US" sz="1200" dirty="0"/>
              <a:t>Two HTTP/REST calls:</a:t>
            </a:r>
          </a:p>
          <a:p>
            <a:pPr marL="171450" indent="-171450">
              <a:buFont typeface="Arial" panose="020B0604020202020204" pitchFamily="34" charset="0"/>
              <a:buChar char="•"/>
            </a:pPr>
            <a:r>
              <a:rPr lang="en-US" sz="1200" dirty="0"/>
              <a:t>GET /</a:t>
            </a:r>
            <a:r>
              <a:rPr lang="en-US" sz="1200" dirty="0" err="1"/>
              <a:t>api</a:t>
            </a:r>
            <a:r>
              <a:rPr lang="en-US" sz="1200" dirty="0"/>
              <a:t>/</a:t>
            </a:r>
            <a:r>
              <a:rPr lang="en-US" sz="1200" dirty="0" err="1"/>
              <a:t>team_summary?team_id</a:t>
            </a:r>
            <a:r>
              <a:rPr lang="en-US" sz="1200" dirty="0"/>
              <a:t>=</a:t>
            </a:r>
            <a:r>
              <a:rPr lang="en-US" sz="1200" dirty="0" err="1"/>
              <a:t>BOS&amp;year_id</a:t>
            </a:r>
            <a:r>
              <a:rPr lang="en-US" sz="1200" dirty="0"/>
              <a:t>=2004</a:t>
            </a:r>
          </a:p>
          <a:p>
            <a:pPr marL="171450" indent="-171450">
              <a:buFont typeface="Arial" panose="020B0604020202020204" pitchFamily="34" charset="0"/>
              <a:buChar char="•"/>
            </a:pPr>
            <a:r>
              <a:rPr lang="en-US" sz="1200" dirty="0"/>
              <a:t>GET /</a:t>
            </a:r>
            <a:r>
              <a:rPr lang="en-US" sz="1200" dirty="0" err="1"/>
              <a:t>api</a:t>
            </a:r>
            <a:r>
              <a:rPr lang="en-US" sz="1200" dirty="0"/>
              <a:t>/</a:t>
            </a:r>
            <a:r>
              <a:rPr lang="en-US" sz="1200" dirty="0" err="1"/>
              <a:t>teams?teamID</a:t>
            </a:r>
            <a:r>
              <a:rPr lang="en-US" sz="1200" dirty="0"/>
              <a:t>=</a:t>
            </a:r>
            <a:r>
              <a:rPr lang="en-US" sz="1200" dirty="0" err="1"/>
              <a:t>BOS&amp;yearID</a:t>
            </a:r>
            <a:r>
              <a:rPr lang="en-US" sz="1200" dirty="0"/>
              <a:t>=2004</a:t>
            </a:r>
          </a:p>
        </p:txBody>
      </p:sp>
      <p:cxnSp>
        <p:nvCxnSpPr>
          <p:cNvPr id="16" name="Straight Arrow Connector 15">
            <a:extLst>
              <a:ext uri="{FF2B5EF4-FFF2-40B4-BE49-F238E27FC236}">
                <a16:creationId xmlns:a16="http://schemas.microsoft.com/office/drawing/2014/main" id="{35604D53-2731-5143-9EAA-263DBF01E5A8}"/>
              </a:ext>
            </a:extLst>
          </p:cNvPr>
          <p:cNvCxnSpPr>
            <a:cxnSpLocks/>
          </p:cNvCxnSpPr>
          <p:nvPr/>
        </p:nvCxnSpPr>
        <p:spPr>
          <a:xfrm flipV="1">
            <a:off x="2376139" y="1276350"/>
            <a:ext cx="214661" cy="76200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5C7AE09-EE23-9644-B060-E84817536C0D}"/>
              </a:ext>
            </a:extLst>
          </p:cNvPr>
          <p:cNvSpPr txBox="1"/>
          <p:nvPr/>
        </p:nvSpPr>
        <p:spPr>
          <a:xfrm>
            <a:off x="5181600" y="1905212"/>
            <a:ext cx="3016210" cy="830997"/>
          </a:xfrm>
          <a:prstGeom prst="rect">
            <a:avLst/>
          </a:prstGeom>
          <a:noFill/>
        </p:spPr>
        <p:txBody>
          <a:bodyPr wrap="none" rtlCol="0">
            <a:spAutoFit/>
          </a:bodyPr>
          <a:lstStyle/>
          <a:p>
            <a:r>
              <a:rPr lang="en-US" sz="1200" dirty="0"/>
              <a:t>Two SQL </a:t>
            </a:r>
            <a:r>
              <a:rPr lang="en-US" sz="1200" dirty="0" err="1"/>
              <a:t>Queriess</a:t>
            </a:r>
            <a:r>
              <a:rPr lang="en-US" sz="1200" dirty="0"/>
              <a:t>:</a:t>
            </a:r>
          </a:p>
          <a:p>
            <a:pPr marL="171450" indent="-171450">
              <a:buFont typeface="Arial" panose="020B0604020202020204" pitchFamily="34" charset="0"/>
              <a:buChar char="•"/>
            </a:pPr>
            <a:r>
              <a:rPr lang="en-US" sz="1200" dirty="0"/>
              <a:t>SELECT to Teams table.</a:t>
            </a:r>
          </a:p>
          <a:p>
            <a:pPr marL="171450" indent="-171450">
              <a:buFont typeface="Arial" panose="020B0604020202020204" pitchFamily="34" charset="0"/>
              <a:buChar char="•"/>
            </a:pPr>
            <a:r>
              <a:rPr lang="en-US" sz="1200" dirty="0"/>
              <a:t>SELECT to </a:t>
            </a:r>
            <a:r>
              <a:rPr lang="en-US" sz="1200" dirty="0" err="1"/>
              <a:t>team_summary</a:t>
            </a:r>
            <a:r>
              <a:rPr lang="en-US" sz="1200" dirty="0"/>
              <a:t>, which is a view.</a:t>
            </a:r>
            <a:br>
              <a:rPr lang="en-US" sz="1200" dirty="0"/>
            </a:br>
            <a:r>
              <a:rPr lang="en-US" sz="1200" dirty="0"/>
              <a:t>We cover views later.</a:t>
            </a:r>
          </a:p>
        </p:txBody>
      </p:sp>
      <p:cxnSp>
        <p:nvCxnSpPr>
          <p:cNvPr id="18" name="Straight Arrow Connector 17">
            <a:extLst>
              <a:ext uri="{FF2B5EF4-FFF2-40B4-BE49-F238E27FC236}">
                <a16:creationId xmlns:a16="http://schemas.microsoft.com/office/drawing/2014/main" id="{2D088AF0-3F3D-B84E-A462-9BAFB635E905}"/>
              </a:ext>
            </a:extLst>
          </p:cNvPr>
          <p:cNvCxnSpPr>
            <a:cxnSpLocks/>
          </p:cNvCxnSpPr>
          <p:nvPr/>
        </p:nvCxnSpPr>
        <p:spPr>
          <a:xfrm flipV="1">
            <a:off x="5791200" y="1276350"/>
            <a:ext cx="166339" cy="68672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A507D83-C485-3A40-813E-E0129C766652}"/>
              </a:ext>
            </a:extLst>
          </p:cNvPr>
          <p:cNvSpPr txBox="1"/>
          <p:nvPr/>
        </p:nvSpPr>
        <p:spPr>
          <a:xfrm>
            <a:off x="4419600" y="3638550"/>
            <a:ext cx="4603595" cy="1015663"/>
          </a:xfrm>
          <a:prstGeom prst="rect">
            <a:avLst/>
          </a:prstGeom>
          <a:noFill/>
        </p:spPr>
        <p:txBody>
          <a:bodyPr wrap="square" rtlCol="0">
            <a:spAutoFit/>
          </a:bodyPr>
          <a:lstStyle/>
          <a:p>
            <a:r>
              <a:rPr lang="en-US" sz="1600" dirty="0"/>
              <a:t>Tracks will build:</a:t>
            </a:r>
          </a:p>
          <a:p>
            <a:pPr marL="285750" indent="-285750">
              <a:buFont typeface="Arial" panose="020B0604020202020204" pitchFamily="34" charset="0"/>
              <a:buChar char="•"/>
            </a:pPr>
            <a:r>
              <a:rPr lang="en-US" sz="1400" dirty="0"/>
              <a:t>Programming: Mix of CRUD and dashboard.</a:t>
            </a:r>
          </a:p>
          <a:p>
            <a:pPr marL="285750" indent="-285750">
              <a:buFont typeface="Arial" panose="020B0604020202020204" pitchFamily="34" charset="0"/>
              <a:buChar char="•"/>
            </a:pPr>
            <a:r>
              <a:rPr lang="en-US" sz="1400" dirty="0"/>
              <a:t>Non-programming: Dashboards, Data transformation.</a:t>
            </a:r>
          </a:p>
          <a:p>
            <a:r>
              <a:rPr lang="en-US" sz="1400" dirty="0"/>
              <a:t>Will see more details as we move forward.</a:t>
            </a:r>
            <a:endParaRPr lang="en-US" sz="1600" dirty="0"/>
          </a:p>
        </p:txBody>
      </p:sp>
    </p:spTree>
    <p:extLst>
      <p:ext uri="{BB962C8B-B14F-4D97-AF65-F5344CB8AC3E}">
        <p14:creationId xmlns:p14="http://schemas.microsoft.com/office/powerpoint/2010/main" val="3865357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CA9B8E-EA01-6D4B-A8CA-D99FBD4371A7}"/>
              </a:ext>
            </a:extLst>
          </p:cNvPr>
          <p:cNvSpPr>
            <a:spLocks noGrp="1"/>
          </p:cNvSpPr>
          <p:nvPr>
            <p:ph idx="1"/>
          </p:nvPr>
        </p:nvSpPr>
        <p:spPr>
          <a:xfrm>
            <a:off x="152400" y="1276350"/>
            <a:ext cx="8839200" cy="1143000"/>
          </a:xfrm>
        </p:spPr>
        <p:txBody>
          <a:bodyPr/>
          <a:lstStyle/>
          <a:p>
            <a:pPr marL="0" indent="0" algn="ctr">
              <a:buNone/>
            </a:pPr>
            <a:r>
              <a:rPr lang="en-US" sz="4800" dirty="0"/>
              <a:t>Switch to Notebook</a:t>
            </a:r>
            <a:br>
              <a:rPr lang="en-US" sz="4800" dirty="0"/>
            </a:br>
            <a:r>
              <a:rPr lang="en-US" sz="4800" dirty="0"/>
              <a:t>and</a:t>
            </a:r>
            <a:br>
              <a:rPr lang="en-US" sz="4800" dirty="0"/>
            </a:br>
            <a:r>
              <a:rPr lang="en-US" sz="4800" dirty="0"/>
              <a:t>Code.</a:t>
            </a:r>
          </a:p>
        </p:txBody>
      </p:sp>
      <p:sp>
        <p:nvSpPr>
          <p:cNvPr id="3" name="Title 2">
            <a:extLst>
              <a:ext uri="{FF2B5EF4-FFF2-40B4-BE49-F238E27FC236}">
                <a16:creationId xmlns:a16="http://schemas.microsoft.com/office/drawing/2014/main" id="{31C5E054-2A50-E046-B055-A3D1BD6281A0}"/>
              </a:ext>
            </a:extLst>
          </p:cNvPr>
          <p:cNvSpPr>
            <a:spLocks noGrp="1"/>
          </p:cNvSpPr>
          <p:nvPr>
            <p:ph type="title"/>
          </p:nvPr>
        </p:nvSpPr>
        <p:spPr/>
        <p:txBody>
          <a:bodyPr/>
          <a:lstStyle/>
          <a:p>
            <a:r>
              <a:rPr lang="en-US" dirty="0"/>
              <a:t>Switch to Notebook</a:t>
            </a:r>
          </a:p>
        </p:txBody>
      </p:sp>
      <p:sp>
        <p:nvSpPr>
          <p:cNvPr id="4" name="TextBox 3">
            <a:extLst>
              <a:ext uri="{FF2B5EF4-FFF2-40B4-BE49-F238E27FC236}">
                <a16:creationId xmlns:a16="http://schemas.microsoft.com/office/drawing/2014/main" id="{B64F26F5-C172-B64F-8F74-60F1232734AA}"/>
              </a:ext>
            </a:extLst>
          </p:cNvPr>
          <p:cNvSpPr txBox="1"/>
          <p:nvPr/>
        </p:nvSpPr>
        <p:spPr>
          <a:xfrm>
            <a:off x="304800" y="2495550"/>
            <a:ext cx="2099101" cy="923330"/>
          </a:xfrm>
          <a:prstGeom prst="rect">
            <a:avLst/>
          </a:prstGeom>
          <a:noFill/>
        </p:spPr>
        <p:txBody>
          <a:bodyPr wrap="none" rtlCol="0">
            <a:spAutoFit/>
          </a:bodyPr>
          <a:lstStyle/>
          <a:p>
            <a:pPr marL="285750" indent="-285750">
              <a:buFont typeface="Arial" panose="020B0604020202020204" pitchFamily="34" charset="0"/>
              <a:buChar char="•"/>
            </a:pPr>
            <a:r>
              <a:rPr lang="en-US" dirty="0"/>
              <a:t>Angular project</a:t>
            </a:r>
          </a:p>
          <a:p>
            <a:pPr marL="285750" indent="-285750">
              <a:buFont typeface="Arial" panose="020B0604020202020204" pitchFamily="34" charset="0"/>
              <a:buChar char="•"/>
            </a:pPr>
            <a:r>
              <a:rPr lang="en-US" dirty="0" err="1"/>
              <a:t>OpenAPI</a:t>
            </a:r>
            <a:endParaRPr lang="en-US" dirty="0"/>
          </a:p>
          <a:p>
            <a:pPr marL="285750" indent="-285750">
              <a:buFont typeface="Arial" panose="020B0604020202020204" pitchFamily="34" charset="0"/>
              <a:buChar char="•"/>
            </a:pPr>
            <a:r>
              <a:rPr lang="en-US" dirty="0"/>
              <a:t>Application code</a:t>
            </a:r>
          </a:p>
        </p:txBody>
      </p:sp>
    </p:spTree>
    <p:extLst>
      <p:ext uri="{BB962C8B-B14F-4D97-AF65-F5344CB8AC3E}">
        <p14:creationId xmlns:p14="http://schemas.microsoft.com/office/powerpoint/2010/main" val="3603408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Common Table Expressions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4: ER, Relational, SQL (IV) 		© Donald F. Ferguson, 2021</a:t>
            </a:r>
            <a:endParaRPr lang="en-US" altLang="en-US" sz="800" i="1" dirty="0">
              <a:solidFill>
                <a:schemeClr val="bg1"/>
              </a:solidFill>
            </a:endParaRPr>
          </a:p>
        </p:txBody>
      </p:sp>
    </p:spTree>
    <p:extLst>
      <p:ext uri="{BB962C8B-B14F-4D97-AF65-F5344CB8AC3E}">
        <p14:creationId xmlns:p14="http://schemas.microsoft.com/office/powerpoint/2010/main" val="3513618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r>
              <a:rPr lang="en-US" altLang="en-US" dirty="0"/>
              <a:t>With Clause</a:t>
            </a:r>
          </a:p>
        </p:txBody>
      </p:sp>
      <p:sp>
        <p:nvSpPr>
          <p:cNvPr id="45058" name="Rectangle 3"/>
          <p:cNvSpPr>
            <a:spLocks noGrp="1" noChangeArrowheads="1"/>
          </p:cNvSpPr>
          <p:nvPr>
            <p:ph type="body" idx="1"/>
          </p:nvPr>
        </p:nvSpPr>
        <p:spPr>
          <a:xfrm>
            <a:off x="1719263" y="829867"/>
            <a:ext cx="5802343" cy="3677840"/>
          </a:xfrm>
        </p:spPr>
        <p:txBody>
          <a:bodyPr/>
          <a:lstStyle/>
          <a:p>
            <a:r>
              <a:rPr lang="en-US" altLang="en-US" dirty="0"/>
              <a:t>The </a:t>
            </a:r>
            <a:r>
              <a:rPr lang="en-US" altLang="en-US" b="1" dirty="0">
                <a:solidFill>
                  <a:srgbClr val="002060"/>
                </a:solidFill>
              </a:rPr>
              <a:t>with</a:t>
            </a:r>
            <a:r>
              <a:rPr lang="en-US" altLang="en-US" dirty="0"/>
              <a:t> clause provides a way of defining a temporary relation whose definition is available only to the query in which the </a:t>
            </a:r>
            <a:r>
              <a:rPr lang="en-US" altLang="en-US" b="1" dirty="0"/>
              <a:t>with</a:t>
            </a:r>
            <a:r>
              <a:rPr lang="en-US" altLang="en-US" b="1" dirty="0">
                <a:solidFill>
                  <a:schemeClr val="tx2"/>
                </a:solidFill>
              </a:rPr>
              <a:t> </a:t>
            </a:r>
            <a:r>
              <a:rPr lang="en-US" altLang="en-US" dirty="0"/>
              <a:t>clause occurs. </a:t>
            </a:r>
          </a:p>
          <a:p>
            <a:r>
              <a:rPr lang="en-US" altLang="en-US" dirty="0"/>
              <a:t>Find all departments with the maximum budget </a:t>
            </a:r>
            <a:br>
              <a:rPr lang="en-US" altLang="en-US" dirty="0"/>
            </a:br>
            <a:r>
              <a:rPr lang="en-US" altLang="en-US" sz="600" dirty="0"/>
              <a:t> </a:t>
            </a:r>
            <a:br>
              <a:rPr lang="en-US" altLang="en-US" b="1" dirty="0"/>
            </a:br>
            <a:r>
              <a:rPr lang="en-US" altLang="en-US" b="1" dirty="0"/>
              <a:t>     with </a:t>
            </a:r>
            <a:r>
              <a:rPr lang="en-US" altLang="en-US" i="1" dirty="0" err="1"/>
              <a:t>max_budget</a:t>
            </a:r>
            <a:r>
              <a:rPr lang="en-US" altLang="en-US" i="1" dirty="0"/>
              <a:t> </a:t>
            </a:r>
            <a:r>
              <a:rPr lang="en-US" altLang="en-US" dirty="0"/>
              <a:t>(</a:t>
            </a:r>
            <a:r>
              <a:rPr lang="en-US" altLang="en-US" i="1" dirty="0"/>
              <a:t>value</a:t>
            </a:r>
            <a:r>
              <a:rPr lang="en-US" altLang="en-US" dirty="0"/>
              <a:t>) </a:t>
            </a:r>
            <a:r>
              <a:rPr lang="en-US" altLang="en-US" b="1" dirty="0"/>
              <a:t>as </a:t>
            </a:r>
            <a:br>
              <a:rPr lang="en-US" altLang="en-US" b="1" dirty="0"/>
            </a:br>
            <a:r>
              <a:rPr lang="en-US" altLang="en-US" b="1" dirty="0"/>
              <a:t>             </a:t>
            </a:r>
            <a:r>
              <a:rPr lang="en-US" altLang="en-US" dirty="0"/>
              <a:t>(</a:t>
            </a:r>
            <a:r>
              <a:rPr lang="en-US" altLang="en-US" b="1" dirty="0"/>
              <a:t>select max</a:t>
            </a:r>
            <a:r>
              <a:rPr lang="en-US" altLang="en-US" dirty="0"/>
              <a:t>(</a:t>
            </a:r>
            <a:r>
              <a:rPr lang="en-US" altLang="en-US" i="1" dirty="0"/>
              <a:t>budget</a:t>
            </a:r>
            <a:r>
              <a:rPr lang="en-US" altLang="en-US" dirty="0"/>
              <a:t>)</a:t>
            </a:r>
            <a:br>
              <a:rPr lang="en-US" altLang="en-US" dirty="0"/>
            </a:br>
            <a:r>
              <a:rPr lang="en-US" altLang="en-US" dirty="0"/>
              <a:t>              </a:t>
            </a:r>
            <a:r>
              <a:rPr lang="en-US" altLang="en-US" b="1" dirty="0"/>
              <a:t>from </a:t>
            </a:r>
            <a:r>
              <a:rPr lang="en-US" altLang="en-US" i="1" dirty="0"/>
              <a:t>department</a:t>
            </a:r>
            <a:r>
              <a:rPr lang="en-US" altLang="en-US" dirty="0"/>
              <a:t>)</a:t>
            </a:r>
            <a:br>
              <a:rPr lang="en-US" altLang="en-US" dirty="0"/>
            </a:br>
            <a:r>
              <a:rPr lang="en-US" altLang="en-US" dirty="0"/>
              <a:t>     </a:t>
            </a:r>
            <a:r>
              <a:rPr lang="en-US" altLang="en-US" b="1" dirty="0"/>
              <a:t>select </a:t>
            </a:r>
            <a:r>
              <a:rPr lang="en-US" altLang="en-US" i="1" dirty="0"/>
              <a:t>department.name</a:t>
            </a:r>
            <a:br>
              <a:rPr lang="en-US" altLang="en-US" i="1" dirty="0"/>
            </a:br>
            <a:r>
              <a:rPr lang="en-US" altLang="en-US" i="1" dirty="0"/>
              <a:t>     </a:t>
            </a:r>
            <a:r>
              <a:rPr lang="en-US" altLang="en-US" b="1" dirty="0"/>
              <a:t>from </a:t>
            </a:r>
            <a:r>
              <a:rPr lang="en-US" altLang="en-US" i="1" dirty="0"/>
              <a:t>department</a:t>
            </a:r>
            <a:r>
              <a:rPr lang="en-US" altLang="en-US" dirty="0"/>
              <a:t>, </a:t>
            </a:r>
            <a:r>
              <a:rPr lang="en-US" altLang="en-US" i="1" dirty="0" err="1"/>
              <a:t>max_budget</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budget</a:t>
            </a:r>
            <a:r>
              <a:rPr lang="en-US" altLang="en-US" i="1" dirty="0"/>
              <a:t> </a:t>
            </a:r>
            <a:r>
              <a:rPr lang="en-US" altLang="en-US" dirty="0"/>
              <a:t>= </a:t>
            </a:r>
            <a:r>
              <a:rPr lang="en-US" altLang="en-US" i="1" dirty="0" err="1"/>
              <a:t>max_budget.value</a:t>
            </a:r>
            <a:r>
              <a:rPr lang="en-US" altLang="en-US" dirty="0"/>
              <a:t>;</a:t>
            </a:r>
          </a:p>
        </p:txBody>
      </p:sp>
    </p:spTree>
    <p:extLst>
      <p:ext uri="{BB962C8B-B14F-4D97-AF65-F5344CB8AC3E}">
        <p14:creationId xmlns:p14="http://schemas.microsoft.com/office/powerpoint/2010/main" val="803778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742950"/>
            <a:ext cx="8839200" cy="3886200"/>
          </a:xfrm>
        </p:spPr>
        <p:txBody>
          <a:bodyPr/>
          <a:lstStyle/>
          <a:p>
            <a:pPr>
              <a:spcBef>
                <a:spcPts val="0"/>
              </a:spcBef>
            </a:pPr>
            <a:r>
              <a:rPr lang="en-US" sz="1800" dirty="0"/>
              <a:t>Introduction: comments, questions and answers</a:t>
            </a:r>
            <a:br>
              <a:rPr lang="en-US" sz="1800" dirty="0"/>
            </a:br>
            <a:r>
              <a:rPr lang="en-US" sz="1800" dirty="0"/>
              <a:t>Some </a:t>
            </a:r>
            <a:r>
              <a:rPr lang="en-US" sz="1800" i="1" dirty="0"/>
              <a:t>secret advanced SQL.</a:t>
            </a:r>
            <a:endParaRPr lang="en-US" sz="1800" dirty="0"/>
          </a:p>
          <a:p>
            <a:pPr>
              <a:spcBef>
                <a:spcPts val="0"/>
              </a:spcBef>
            </a:pPr>
            <a:endParaRPr lang="en-US" sz="1800" dirty="0"/>
          </a:p>
          <a:p>
            <a:pPr>
              <a:spcBef>
                <a:spcPts val="0"/>
              </a:spcBef>
            </a:pPr>
            <a:r>
              <a:rPr lang="en-US" sz="1800" dirty="0"/>
              <a:t>Intermediate-Advanced SQL:</a:t>
            </a:r>
          </a:p>
          <a:p>
            <a:pPr lvl="1">
              <a:spcBef>
                <a:spcPts val="0"/>
              </a:spcBef>
            </a:pPr>
            <a:r>
              <a:rPr lang="en-US" sz="1600" dirty="0"/>
              <a:t>Data modification operations: basics, advanced</a:t>
            </a:r>
          </a:p>
          <a:p>
            <a:pPr lvl="1">
              <a:spcBef>
                <a:spcPts val="0"/>
              </a:spcBef>
            </a:pPr>
            <a:r>
              <a:rPr lang="en-US" sz="1600" dirty="0"/>
              <a:t>Common Table Expressions (WITH, CTE)</a:t>
            </a:r>
          </a:p>
          <a:p>
            <a:pPr lvl="1">
              <a:spcBef>
                <a:spcPts val="0"/>
              </a:spcBef>
            </a:pPr>
            <a:r>
              <a:rPr lang="en-US" sz="1600" dirty="0"/>
              <a:t>Constraints</a:t>
            </a:r>
          </a:p>
          <a:p>
            <a:pPr lvl="1">
              <a:spcBef>
                <a:spcPts val="0"/>
              </a:spcBef>
            </a:pPr>
            <a:r>
              <a:rPr lang="en-US" sz="1600" dirty="0"/>
              <a:t>Views</a:t>
            </a:r>
          </a:p>
          <a:p>
            <a:pPr lvl="1">
              <a:spcBef>
                <a:spcPts val="0"/>
              </a:spcBef>
            </a:pPr>
            <a:r>
              <a:rPr lang="en-US" sz="1600" dirty="0"/>
              <a:t>Indexes</a:t>
            </a:r>
          </a:p>
          <a:p>
            <a:pPr lvl="1">
              <a:spcBef>
                <a:spcPts val="0"/>
              </a:spcBef>
            </a:pPr>
            <a:r>
              <a:rPr lang="en-US" sz="1600" dirty="0"/>
              <a:t>More Set Like Concepts</a:t>
            </a:r>
          </a:p>
          <a:p>
            <a:pPr lvl="1">
              <a:spcBef>
                <a:spcPts val="0"/>
              </a:spcBef>
            </a:pPr>
            <a:r>
              <a:rPr lang="en-US" sz="1600" dirty="0"/>
              <a:t>A Little More on Subquery</a:t>
            </a:r>
          </a:p>
          <a:p>
            <a:pPr lvl="1">
              <a:spcBef>
                <a:spcPts val="0"/>
              </a:spcBef>
            </a:pPr>
            <a:r>
              <a:rPr lang="en-US" sz="1600" dirty="0"/>
              <a:t>Functions</a:t>
            </a:r>
          </a:p>
          <a:p>
            <a:pPr lvl="1">
              <a:spcBef>
                <a:spcPts val="0"/>
              </a:spcBef>
            </a:pPr>
            <a:r>
              <a:rPr lang="en-US" sz="1600" dirty="0"/>
              <a:t>Metadata and Catalog</a:t>
            </a:r>
          </a:p>
          <a:p>
            <a:pPr lvl="1">
              <a:spcBef>
                <a:spcPts val="0"/>
              </a:spcBef>
            </a:pPr>
            <a:endParaRPr lang="en-US" sz="1600" dirty="0"/>
          </a:p>
          <a:p>
            <a:pPr lvl="1">
              <a:spcBef>
                <a:spcPts val="0"/>
              </a:spcBef>
            </a:pPr>
            <a:endParaRPr lang="en-US" sz="1600" dirty="0"/>
          </a:p>
          <a:p>
            <a:pPr>
              <a:spcBef>
                <a:spcPts val="0"/>
              </a:spcBef>
            </a:pPr>
            <a:endParaRPr lang="en-US" sz="1800" dirty="0"/>
          </a:p>
          <a:p>
            <a:pPr>
              <a:spcBef>
                <a:spcPts val="0"/>
              </a:spcBef>
            </a:pPr>
            <a:endParaRPr lang="en-US" sz="1800" dirty="0"/>
          </a:p>
          <a:p>
            <a:pPr>
              <a:spcBef>
                <a:spcPts val="0"/>
              </a:spcBef>
            </a:pPr>
            <a:endParaRPr lang="en-US" sz="1800" dirty="0"/>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649218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r>
              <a:rPr lang="en-US" altLang="en-US" dirty="0"/>
              <a:t>Complex Queries using With Clause</a:t>
            </a:r>
          </a:p>
        </p:txBody>
      </p:sp>
      <p:sp>
        <p:nvSpPr>
          <p:cNvPr id="46082" name="Rectangle 3"/>
          <p:cNvSpPr>
            <a:spLocks noGrp="1" noChangeArrowheads="1"/>
          </p:cNvSpPr>
          <p:nvPr>
            <p:ph type="body" idx="1"/>
          </p:nvPr>
        </p:nvSpPr>
        <p:spPr>
          <a:xfrm>
            <a:off x="1719263" y="860822"/>
            <a:ext cx="5668128" cy="520398"/>
          </a:xfrm>
        </p:spPr>
        <p:txBody>
          <a:bodyPr/>
          <a:lstStyle/>
          <a:p>
            <a:r>
              <a:rPr lang="en-US" altLang="en-US" dirty="0"/>
              <a:t>Find all departments where the total salary is greater than the average of the total salary at all departments</a:t>
            </a:r>
          </a:p>
        </p:txBody>
      </p:sp>
      <p:sp>
        <p:nvSpPr>
          <p:cNvPr id="46083" name="Text Box 4"/>
          <p:cNvSpPr txBox="1">
            <a:spLocks noChangeArrowheads="1"/>
          </p:cNvSpPr>
          <p:nvPr/>
        </p:nvSpPr>
        <p:spPr bwMode="auto">
          <a:xfrm>
            <a:off x="2314853" y="1381221"/>
            <a:ext cx="5143527" cy="205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with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_total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sum</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group by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dept_total.value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933179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765579-9BE6-014E-BE46-DBCE97FB9DDF}"/>
              </a:ext>
            </a:extLst>
          </p:cNvPr>
          <p:cNvSpPr>
            <a:spLocks noGrp="1"/>
          </p:cNvSpPr>
          <p:nvPr>
            <p:ph idx="1"/>
          </p:nvPr>
        </p:nvSpPr>
        <p:spPr/>
        <p:txBody>
          <a:bodyPr/>
          <a:lstStyle/>
          <a:p>
            <a:r>
              <a:rPr lang="en-US" sz="1800" dirty="0"/>
              <a:t>CTE: </a:t>
            </a:r>
            <a:r>
              <a:rPr lang="en-US" sz="1800" dirty="0">
                <a:latin typeface="Muli"/>
              </a:rPr>
              <a:t>(</a:t>
            </a:r>
            <a:r>
              <a:rPr lang="en-US" sz="1800" dirty="0">
                <a:latin typeface="Muli"/>
                <a:hlinkClick r:id="rId2"/>
              </a:rPr>
              <a:t>https://www.essentialsql.com/introduction-common-table-expressions-ctes/</a:t>
            </a:r>
            <a:r>
              <a:rPr lang="en-US" sz="1800" dirty="0">
                <a:latin typeface="Muli"/>
              </a:rPr>
              <a:t>)</a:t>
            </a:r>
            <a:endParaRPr lang="en-US" sz="1800" dirty="0"/>
          </a:p>
          <a:p>
            <a:pPr lvl="1"/>
            <a:r>
              <a:rPr lang="en-US" sz="1600" dirty="0"/>
              <a:t>“</a:t>
            </a:r>
            <a:r>
              <a:rPr lang="en-US" sz="1600" dirty="0">
                <a:latin typeface="Muli"/>
              </a:rPr>
              <a:t>The Common Table Expressions or CTE’s for short are used within SQL (...) to simplify complex joins and subqueries, ...”</a:t>
            </a:r>
          </a:p>
          <a:p>
            <a:pPr lvl="1"/>
            <a:r>
              <a:rPr lang="en-US" sz="1600" dirty="0">
                <a:latin typeface="Muli"/>
              </a:rPr>
              <a:t>“A CTE (Common Table Expression) defines a temporary result set which you can then use in a SELECT statement.  It becomes a convenient way to manage complicated queries.”</a:t>
            </a:r>
          </a:p>
          <a:p>
            <a:pPr lvl="1"/>
            <a:r>
              <a:rPr lang="en-US" sz="1600" dirty="0">
                <a:latin typeface="Muli"/>
              </a:rPr>
              <a:t>There are two types of CTEs:</a:t>
            </a:r>
          </a:p>
          <a:p>
            <a:pPr lvl="2"/>
            <a:r>
              <a:rPr lang="en-US" sz="1200" dirty="0">
                <a:latin typeface="Muli"/>
              </a:rPr>
              <a:t>Non-recursive.</a:t>
            </a:r>
          </a:p>
          <a:p>
            <a:pPr lvl="2"/>
            <a:r>
              <a:rPr lang="en-US" sz="1200" dirty="0">
                <a:latin typeface="Muli"/>
              </a:rPr>
              <a:t>Recursive (note, recursive SQL weirds me out).</a:t>
            </a:r>
          </a:p>
          <a:p>
            <a:pPr lvl="1"/>
            <a:r>
              <a:rPr lang="en-US" sz="1600" dirty="0">
                <a:latin typeface="Muli"/>
              </a:rPr>
              <a:t>The benefits are clarity and improved quality through incremental development.</a:t>
            </a:r>
          </a:p>
          <a:p>
            <a:endParaRPr lang="en-US" sz="1800" dirty="0">
              <a:latin typeface="Muli"/>
            </a:endParaRPr>
          </a:p>
          <a:p>
            <a:r>
              <a:rPr lang="en-US" sz="1800" dirty="0">
                <a:latin typeface="Muli"/>
              </a:rPr>
              <a:t>Basic syntax by example.</a:t>
            </a:r>
          </a:p>
          <a:p>
            <a:pPr lvl="1"/>
            <a:r>
              <a:rPr lang="en-US" sz="1600" dirty="0">
                <a:latin typeface="Muli"/>
              </a:rPr>
              <a:t>There may be several CTEs.</a:t>
            </a:r>
          </a:p>
          <a:p>
            <a:pPr lvl="1"/>
            <a:r>
              <a:rPr lang="en-US" sz="1600" dirty="0">
                <a:latin typeface="Muli"/>
              </a:rPr>
              <a:t>A CTE can reference other CTEs.</a:t>
            </a:r>
          </a:p>
        </p:txBody>
      </p:sp>
      <p:sp>
        <p:nvSpPr>
          <p:cNvPr id="3" name="Title 2">
            <a:extLst>
              <a:ext uri="{FF2B5EF4-FFF2-40B4-BE49-F238E27FC236}">
                <a16:creationId xmlns:a16="http://schemas.microsoft.com/office/drawing/2014/main" id="{B6BFEF0C-7E1C-824A-BE6D-181F93746A71}"/>
              </a:ext>
            </a:extLst>
          </p:cNvPr>
          <p:cNvSpPr>
            <a:spLocks noGrp="1"/>
          </p:cNvSpPr>
          <p:nvPr>
            <p:ph type="title"/>
          </p:nvPr>
        </p:nvSpPr>
        <p:spPr/>
        <p:txBody>
          <a:bodyPr/>
          <a:lstStyle/>
          <a:p>
            <a:r>
              <a:rPr lang="en-US" dirty="0"/>
              <a:t>Common Table Expressions</a:t>
            </a:r>
          </a:p>
        </p:txBody>
      </p:sp>
      <p:pic>
        <p:nvPicPr>
          <p:cNvPr id="4" name="Picture 3">
            <a:extLst>
              <a:ext uri="{FF2B5EF4-FFF2-40B4-BE49-F238E27FC236}">
                <a16:creationId xmlns:a16="http://schemas.microsoft.com/office/drawing/2014/main" id="{9DB44046-0734-7341-BF46-2A635C135927}"/>
              </a:ext>
            </a:extLst>
          </p:cNvPr>
          <p:cNvPicPr>
            <a:picLocks noChangeAspect="1"/>
          </p:cNvPicPr>
          <p:nvPr/>
        </p:nvPicPr>
        <p:blipFill>
          <a:blip r:embed="rId3"/>
          <a:stretch>
            <a:fillRect/>
          </a:stretch>
        </p:blipFill>
        <p:spPr>
          <a:xfrm>
            <a:off x="4038600" y="3096031"/>
            <a:ext cx="4648200" cy="1502918"/>
          </a:xfrm>
          <a:prstGeom prst="rect">
            <a:avLst/>
          </a:prstGeom>
        </p:spPr>
      </p:pic>
    </p:spTree>
    <p:extLst>
      <p:ext uri="{BB962C8B-B14F-4D97-AF65-F5344CB8AC3E}">
        <p14:creationId xmlns:p14="http://schemas.microsoft.com/office/powerpoint/2010/main" val="2777399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EC10162-878F-0C4B-BEBF-E70D7B4D0C33}"/>
              </a:ext>
            </a:extLst>
          </p:cNvPr>
          <p:cNvSpPr>
            <a:spLocks noGrp="1"/>
          </p:cNvSpPr>
          <p:nvPr>
            <p:ph idx="1"/>
          </p:nvPr>
        </p:nvSpPr>
        <p:spPr>
          <a:xfrm>
            <a:off x="5410200" y="590550"/>
            <a:ext cx="3657600" cy="4038600"/>
          </a:xfrm>
        </p:spPr>
        <p:txBody>
          <a:bodyPr/>
          <a:lstStyle/>
          <a:p>
            <a:r>
              <a:rPr lang="en-US" sz="1600" dirty="0"/>
              <a:t>Producing a career summary requires several tasks:</a:t>
            </a:r>
          </a:p>
          <a:p>
            <a:pPr marL="800100" lvl="1" indent="-342900">
              <a:buFont typeface="+mj-lt"/>
              <a:buAutoNum type="arabicPeriod"/>
            </a:pPr>
            <a:r>
              <a:rPr lang="en-US" sz="1400" dirty="0"/>
              <a:t>Computing batting totals</a:t>
            </a:r>
          </a:p>
          <a:p>
            <a:pPr marL="800100" lvl="1" indent="-342900">
              <a:buFont typeface="+mj-lt"/>
              <a:buAutoNum type="arabicPeriod"/>
            </a:pPr>
            <a:r>
              <a:rPr lang="en-US" sz="1400" dirty="0"/>
              <a:t>Computing pitching totals</a:t>
            </a:r>
          </a:p>
          <a:p>
            <a:pPr marL="800100" lvl="1" indent="-342900">
              <a:buFont typeface="+mj-lt"/>
              <a:buAutoNum type="arabicPeriod"/>
            </a:pPr>
            <a:r>
              <a:rPr lang="en-US" sz="1400" dirty="0"/>
              <a:t>Applying formulas to produce derived averages and metrics.</a:t>
            </a:r>
          </a:p>
          <a:p>
            <a:pPr marL="800100" lvl="1" indent="-342900">
              <a:buFont typeface="+mj-lt"/>
              <a:buAutoNum type="arabicPeriod"/>
            </a:pPr>
            <a:r>
              <a:rPr lang="en-US" sz="1400" dirty="0"/>
              <a:t>Joining (1), (2) and (3) into</a:t>
            </a:r>
            <a:br>
              <a:rPr lang="en-US" sz="1400" dirty="0"/>
            </a:br>
            <a:r>
              <a:rPr lang="en-US" sz="1400" dirty="0"/>
              <a:t>a career summary.</a:t>
            </a:r>
          </a:p>
          <a:p>
            <a:pPr marL="800100" lvl="1" indent="-342900">
              <a:buFont typeface="+mj-lt"/>
              <a:buAutoNum type="arabicPeriod"/>
            </a:pPr>
            <a:r>
              <a:rPr lang="en-US" sz="1400" dirty="0"/>
              <a:t>Joining with people to bring in personal information.</a:t>
            </a:r>
          </a:p>
          <a:p>
            <a:pPr marL="400050"/>
            <a:r>
              <a:rPr lang="en-US" sz="1600" dirty="0"/>
              <a:t>Producing the table is possible with a single SELECT statement, but ... ...</a:t>
            </a:r>
          </a:p>
          <a:p>
            <a:pPr marL="800100" lvl="1"/>
            <a:r>
              <a:rPr lang="en-US" sz="1400" dirty="0"/>
              <a:t>Developing incrementally one simpler query at a time is easier.</a:t>
            </a:r>
          </a:p>
          <a:p>
            <a:pPr marL="800100" lvl="1"/>
            <a:r>
              <a:rPr lang="en-US" sz="1400" dirty="0"/>
              <a:t>The resulting query is easier to understand and maintain.</a:t>
            </a:r>
          </a:p>
          <a:p>
            <a:pPr lvl="1"/>
            <a:endParaRPr lang="en-US" sz="1400" dirty="0"/>
          </a:p>
        </p:txBody>
      </p:sp>
      <p:sp>
        <p:nvSpPr>
          <p:cNvPr id="3" name="Title 2">
            <a:extLst>
              <a:ext uri="{FF2B5EF4-FFF2-40B4-BE49-F238E27FC236}">
                <a16:creationId xmlns:a16="http://schemas.microsoft.com/office/drawing/2014/main" id="{ADD2282C-2A2A-F04E-ACB2-816819AB2C9D}"/>
              </a:ext>
            </a:extLst>
          </p:cNvPr>
          <p:cNvSpPr>
            <a:spLocks noGrp="1"/>
          </p:cNvSpPr>
          <p:nvPr>
            <p:ph type="title"/>
          </p:nvPr>
        </p:nvSpPr>
        <p:spPr/>
        <p:txBody>
          <a:bodyPr/>
          <a:lstStyle/>
          <a:p>
            <a:r>
              <a:rPr lang="en-US" dirty="0"/>
              <a:t>Common Table Expressions – Example</a:t>
            </a:r>
          </a:p>
        </p:txBody>
      </p:sp>
      <p:pic>
        <p:nvPicPr>
          <p:cNvPr id="5" name="Picture 4">
            <a:extLst>
              <a:ext uri="{FF2B5EF4-FFF2-40B4-BE49-F238E27FC236}">
                <a16:creationId xmlns:a16="http://schemas.microsoft.com/office/drawing/2014/main" id="{B257219E-3FD9-8843-896F-6CF41612F2E4}"/>
              </a:ext>
            </a:extLst>
          </p:cNvPr>
          <p:cNvPicPr>
            <a:picLocks noChangeAspect="1"/>
          </p:cNvPicPr>
          <p:nvPr/>
        </p:nvPicPr>
        <p:blipFill>
          <a:blip r:embed="rId2"/>
          <a:stretch>
            <a:fillRect/>
          </a:stretch>
        </p:blipFill>
        <p:spPr>
          <a:xfrm>
            <a:off x="187438" y="520199"/>
            <a:ext cx="5308426" cy="4103101"/>
          </a:xfrm>
          <a:prstGeom prst="rect">
            <a:avLst/>
          </a:prstGeom>
        </p:spPr>
      </p:pic>
    </p:spTree>
    <p:extLst>
      <p:ext uri="{BB962C8B-B14F-4D97-AF65-F5344CB8AC3E}">
        <p14:creationId xmlns:p14="http://schemas.microsoft.com/office/powerpoint/2010/main" val="22581418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Views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4: ER, Relational, SQL (IV) 		© Donald F. Ferguson, 2021</a:t>
            </a:r>
            <a:endParaRPr lang="en-US" altLang="en-US" sz="800" i="1" dirty="0">
              <a:solidFill>
                <a:schemeClr val="bg1"/>
              </a:solidFill>
            </a:endParaRPr>
          </a:p>
        </p:txBody>
      </p:sp>
    </p:spTree>
    <p:extLst>
      <p:ext uri="{BB962C8B-B14F-4D97-AF65-F5344CB8AC3E}">
        <p14:creationId xmlns:p14="http://schemas.microsoft.com/office/powerpoint/2010/main" val="3103981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lstStyle/>
          <a:p>
            <a:pPr>
              <a:defRPr/>
            </a:pPr>
            <a:r>
              <a:rPr lang="en-US" dirty="0">
                <a:ea typeface="+mj-ea"/>
              </a:rPr>
              <a:t>Views</a:t>
            </a:r>
          </a:p>
        </p:txBody>
      </p:sp>
      <p:sp>
        <p:nvSpPr>
          <p:cNvPr id="37891" name="Rectangle 3"/>
          <p:cNvSpPr>
            <a:spLocks noGrp="1" noChangeArrowheads="1"/>
          </p:cNvSpPr>
          <p:nvPr>
            <p:ph type="body" idx="1"/>
          </p:nvPr>
        </p:nvSpPr>
        <p:spPr>
          <a:xfrm>
            <a:off x="1719263" y="829866"/>
            <a:ext cx="5687378" cy="3702844"/>
          </a:xfrm>
        </p:spPr>
        <p:txBody>
          <a:bodyPr/>
          <a:lstStyle/>
          <a:p>
            <a:pPr>
              <a:tabLst>
                <a:tab pos="2403872" algn="ctr"/>
              </a:tabLst>
            </a:pPr>
            <a:r>
              <a:rPr lang="en-US" altLang="en-US" dirty="0"/>
              <a:t>In some cases, it is not desirable for all users to see the entire logical model (that is, all the actual relations stored in the database.)</a:t>
            </a:r>
          </a:p>
          <a:p>
            <a:pPr>
              <a:tabLst>
                <a:tab pos="2403872" algn="ctr"/>
              </a:tabLst>
            </a:pPr>
            <a:r>
              <a:rPr lang="en-US" altLang="en-US" dirty="0"/>
              <a:t>Consider a person who needs to know an instructors name and department, but not the salary.  This person should see a relation described, in SQL, by </a:t>
            </a:r>
            <a:br>
              <a:rPr lang="en-US" altLang="en-US" dirty="0"/>
            </a:br>
            <a:r>
              <a:rPr lang="en-US" altLang="en-US" dirty="0"/>
              <a:t>		</a:t>
            </a:r>
            <a:br>
              <a:rPr kumimoji="0" lang="en-US" altLang="en-US" b="1" dirty="0"/>
            </a:br>
            <a:r>
              <a:rPr kumimoji="0" lang="en-US" altLang="en-US" b="1" dirty="0"/>
              <a:t>             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err="1"/>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buNone/>
              <a:tabLst>
                <a:tab pos="2403872" algn="ctr"/>
              </a:tabLst>
            </a:pPr>
            <a:r>
              <a:rPr lang="en-US" altLang="en-US" sz="600" dirty="0">
                <a:sym typeface="Symbol" panose="05050102010706020507" pitchFamily="18" charset="2"/>
              </a:rPr>
              <a:t> </a:t>
            </a:r>
          </a:p>
          <a:p>
            <a:pPr>
              <a:tabLst>
                <a:tab pos="2403872" algn="ctr"/>
              </a:tabLst>
            </a:pPr>
            <a:r>
              <a:rPr lang="en-US" altLang="en-US" dirty="0"/>
              <a:t>A </a:t>
            </a:r>
            <a:r>
              <a:rPr lang="en-US" altLang="en-US" b="1" dirty="0">
                <a:solidFill>
                  <a:srgbClr val="002060"/>
                </a:solidFill>
              </a:rPr>
              <a:t>view</a:t>
            </a:r>
            <a:r>
              <a:rPr lang="en-US" altLang="en-US" dirty="0"/>
              <a:t> provides a mechanism to hide certain data from the view of certain users. </a:t>
            </a:r>
          </a:p>
          <a:p>
            <a:pPr>
              <a:tabLst>
                <a:tab pos="2403872" algn="ctr"/>
              </a:tabLst>
            </a:pPr>
            <a:r>
              <a:rPr lang="en-US" altLang="en-US" dirty="0"/>
              <a:t>Any relation that is not of the conceptual model but is made visible to a user as a “virtual relation” is called a </a:t>
            </a:r>
            <a:r>
              <a:rPr lang="en-US" altLang="en-US" b="1" dirty="0">
                <a:solidFill>
                  <a:srgbClr val="002060"/>
                </a:solidFill>
              </a:rPr>
              <a:t>view</a:t>
            </a:r>
            <a:r>
              <a:rPr lang="en-US" altLang="en-US" dirty="0"/>
              <a:t>.</a:t>
            </a:r>
          </a:p>
        </p:txBody>
      </p:sp>
    </p:spTree>
    <p:extLst>
      <p:ext uri="{BB962C8B-B14F-4D97-AF65-F5344CB8AC3E}">
        <p14:creationId xmlns:p14="http://schemas.microsoft.com/office/powerpoint/2010/main" val="11128398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pPr>
              <a:defRPr/>
            </a:pPr>
            <a:r>
              <a:rPr lang="en-US" dirty="0">
                <a:ea typeface="+mj-ea"/>
              </a:rPr>
              <a:t>View Definition</a:t>
            </a:r>
          </a:p>
        </p:txBody>
      </p:sp>
      <p:sp>
        <p:nvSpPr>
          <p:cNvPr id="39939" name="Rectangle 3"/>
          <p:cNvSpPr>
            <a:spLocks noGrp="1" noChangeArrowheads="1"/>
          </p:cNvSpPr>
          <p:nvPr>
            <p:ph type="body" idx="1"/>
          </p:nvPr>
        </p:nvSpPr>
        <p:spPr>
          <a:xfrm>
            <a:off x="1719263" y="802054"/>
            <a:ext cx="5623370" cy="3230451"/>
          </a:xfrm>
        </p:spPr>
        <p:txBody>
          <a:bodyPr/>
          <a:lstStyle/>
          <a:p>
            <a:pPr>
              <a:tabLst>
                <a:tab pos="2574131" algn="ctr"/>
              </a:tabLst>
            </a:pPr>
            <a:r>
              <a:rPr lang="en-US" altLang="en-US" dirty="0"/>
              <a:t>A view is defined using the </a:t>
            </a:r>
            <a:r>
              <a:rPr lang="en-US" altLang="en-US" b="1" dirty="0"/>
              <a:t>create view </a:t>
            </a:r>
            <a:r>
              <a:rPr lang="en-US" altLang="en-US" dirty="0"/>
              <a:t>statement which has the form</a:t>
            </a:r>
          </a:p>
          <a:p>
            <a:pPr>
              <a:lnSpc>
                <a:spcPct val="40000"/>
              </a:lnSpc>
              <a:tabLst>
                <a:tab pos="2574131" algn="ctr"/>
              </a:tabLst>
            </a:pPr>
            <a:endParaRPr lang="en-US" altLang="en-US" dirty="0"/>
          </a:p>
          <a:p>
            <a:pPr>
              <a:lnSpc>
                <a:spcPct val="40000"/>
              </a:lnSpc>
              <a:buNone/>
              <a:tabLst>
                <a:tab pos="2574131" algn="ctr"/>
              </a:tabLst>
            </a:pPr>
            <a:r>
              <a:rPr lang="en-US" altLang="en-US" dirty="0"/>
              <a:t>		</a:t>
            </a:r>
            <a:r>
              <a:rPr lang="en-US" altLang="en-US" b="1" dirty="0"/>
              <a:t>create view </a:t>
            </a:r>
            <a:r>
              <a:rPr lang="en-US" altLang="en-US" i="1" dirty="0">
                <a:solidFill>
                  <a:srgbClr val="002060"/>
                </a:solidFill>
              </a:rPr>
              <a:t>v</a:t>
            </a:r>
            <a:r>
              <a:rPr lang="en-US" altLang="en-US" i="1" dirty="0">
                <a:solidFill>
                  <a:srgbClr val="000099"/>
                </a:solidFill>
              </a:rPr>
              <a:t> </a:t>
            </a:r>
            <a:r>
              <a:rPr lang="en-US" altLang="en-US" b="1" dirty="0"/>
              <a:t>as </a:t>
            </a:r>
            <a:r>
              <a:rPr lang="en-US" altLang="en-US" i="1" dirty="0"/>
              <a:t>&lt; </a:t>
            </a:r>
            <a:r>
              <a:rPr lang="en-US" altLang="en-US" dirty="0"/>
              <a:t>query expression &gt;</a:t>
            </a:r>
          </a:p>
          <a:p>
            <a:pPr>
              <a:lnSpc>
                <a:spcPct val="20000"/>
              </a:lnSpc>
              <a:buNone/>
              <a:tabLst>
                <a:tab pos="2574131" algn="ctr"/>
              </a:tabLst>
            </a:pPr>
            <a:endParaRPr lang="en-US" altLang="en-US" dirty="0"/>
          </a:p>
          <a:p>
            <a:pPr>
              <a:buNone/>
              <a:tabLst>
                <a:tab pos="2574131" algn="ctr"/>
              </a:tabLst>
            </a:pPr>
            <a:r>
              <a:rPr lang="en-US" altLang="en-US" dirty="0"/>
              <a:t>	where &lt;query expression&gt; is any legal SQL expression.  The view name is represented by </a:t>
            </a:r>
            <a:r>
              <a:rPr lang="en-US" altLang="en-US" i="1" dirty="0"/>
              <a:t>v.</a:t>
            </a:r>
            <a:endParaRPr lang="en-US" altLang="en-US" dirty="0"/>
          </a:p>
          <a:p>
            <a:pPr>
              <a:tabLst>
                <a:tab pos="2574131" algn="ctr"/>
              </a:tabLst>
            </a:pPr>
            <a:r>
              <a:rPr lang="en-US" altLang="en-US" dirty="0"/>
              <a:t>Once a view is defined, the view name can be used to refer to the virtual relation that the view generates.</a:t>
            </a:r>
          </a:p>
          <a:p>
            <a:pPr>
              <a:tabLst>
                <a:tab pos="2574131" algn="ctr"/>
              </a:tabLst>
            </a:pPr>
            <a:r>
              <a:rPr lang="en-US" altLang="en-US" dirty="0"/>
              <a:t>View definition is not the same as creating a new relation by evaluating the query expression  </a:t>
            </a:r>
          </a:p>
          <a:p>
            <a:pPr lvl="1">
              <a:tabLst>
                <a:tab pos="2574131" algn="ctr"/>
              </a:tabLst>
            </a:pPr>
            <a:r>
              <a:rPr lang="en-US" altLang="en-US" dirty="0">
                <a:solidFill>
                  <a:srgbClr val="FF0000"/>
                </a:solidFill>
              </a:rPr>
              <a:t>Rather, a view definition causes the saving of an expression; the expression is substituted into queries using the view.</a:t>
            </a:r>
          </a:p>
        </p:txBody>
      </p:sp>
      <p:sp>
        <p:nvSpPr>
          <p:cNvPr id="2" name="TextBox 1">
            <a:extLst>
              <a:ext uri="{FF2B5EF4-FFF2-40B4-BE49-F238E27FC236}">
                <a16:creationId xmlns:a16="http://schemas.microsoft.com/office/drawing/2014/main" id="{2B86CFDE-6137-BE47-841F-6A46C5C94812}"/>
              </a:ext>
            </a:extLst>
          </p:cNvPr>
          <p:cNvSpPr txBox="1"/>
          <p:nvPr/>
        </p:nvSpPr>
        <p:spPr>
          <a:xfrm>
            <a:off x="533400" y="3943350"/>
            <a:ext cx="7168886"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I created a view that summarizes player performance by team and year.</a:t>
            </a:r>
          </a:p>
          <a:p>
            <a:pPr marL="285750" indent="-285750">
              <a:buFont typeface="Arial" panose="020B0604020202020204" pitchFamily="34" charset="0"/>
              <a:buChar char="•"/>
            </a:pPr>
            <a:r>
              <a:rPr lang="en-US" dirty="0">
                <a:solidFill>
                  <a:srgbClr val="FF0000"/>
                </a:solidFill>
              </a:rPr>
              <a:t>This requires GROUP BY to eliminates stints and JOIN.</a:t>
            </a:r>
          </a:p>
        </p:txBody>
      </p:sp>
    </p:spTree>
    <p:extLst>
      <p:ext uri="{BB962C8B-B14F-4D97-AF65-F5344CB8AC3E}">
        <p14:creationId xmlns:p14="http://schemas.microsoft.com/office/powerpoint/2010/main" val="28893373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109E01-D8A7-8B48-A431-A8AAECC2D58E}"/>
              </a:ext>
            </a:extLst>
          </p:cNvPr>
          <p:cNvPicPr>
            <a:picLocks noChangeAspect="1"/>
          </p:cNvPicPr>
          <p:nvPr/>
        </p:nvPicPr>
        <p:blipFill>
          <a:blip r:embed="rId2"/>
          <a:stretch>
            <a:fillRect/>
          </a:stretch>
        </p:blipFill>
        <p:spPr>
          <a:xfrm>
            <a:off x="5638800" y="1217157"/>
            <a:ext cx="3384395" cy="3372499"/>
          </a:xfrm>
          <a:prstGeom prst="rect">
            <a:avLst/>
          </a:prstGeom>
        </p:spPr>
      </p:pic>
      <p:sp>
        <p:nvSpPr>
          <p:cNvPr id="2" name="Content Placeholder 1">
            <a:extLst>
              <a:ext uri="{FF2B5EF4-FFF2-40B4-BE49-F238E27FC236}">
                <a16:creationId xmlns:a16="http://schemas.microsoft.com/office/drawing/2014/main" id="{6A72186F-AD1D-294C-B467-8A200229B996}"/>
              </a:ext>
            </a:extLst>
          </p:cNvPr>
          <p:cNvSpPr>
            <a:spLocks noGrp="1"/>
          </p:cNvSpPr>
          <p:nvPr>
            <p:ph idx="1"/>
          </p:nvPr>
        </p:nvSpPr>
        <p:spPr>
          <a:xfrm>
            <a:off x="152400" y="535259"/>
            <a:ext cx="8839200" cy="443198"/>
          </a:xfrm>
        </p:spPr>
        <p:txBody>
          <a:bodyPr/>
          <a:lstStyle/>
          <a:p>
            <a:r>
              <a:rPr lang="en-US" dirty="0"/>
              <a:t>SELECT * FROM </a:t>
            </a:r>
            <a:r>
              <a:rPr lang="en-US" dirty="0" err="1"/>
              <a:t>lahmansbaseballdb.team_player_year_summary</a:t>
            </a:r>
            <a:r>
              <a:rPr lang="en-US" dirty="0"/>
              <a:t>;</a:t>
            </a:r>
          </a:p>
          <a:p>
            <a:r>
              <a:rPr lang="en-US" dirty="0"/>
              <a:t>Looks like a simple query, but ... is pretty complicated under the covers.</a:t>
            </a:r>
          </a:p>
        </p:txBody>
      </p:sp>
      <p:sp>
        <p:nvSpPr>
          <p:cNvPr id="3" name="Title 2">
            <a:extLst>
              <a:ext uri="{FF2B5EF4-FFF2-40B4-BE49-F238E27FC236}">
                <a16:creationId xmlns:a16="http://schemas.microsoft.com/office/drawing/2014/main" id="{6845A9C6-6AC3-2540-9AEB-6F1648635EAD}"/>
              </a:ext>
            </a:extLst>
          </p:cNvPr>
          <p:cNvSpPr>
            <a:spLocks noGrp="1"/>
          </p:cNvSpPr>
          <p:nvPr>
            <p:ph type="title"/>
          </p:nvPr>
        </p:nvSpPr>
        <p:spPr/>
        <p:txBody>
          <a:bodyPr/>
          <a:lstStyle/>
          <a:p>
            <a:r>
              <a:rPr lang="en-US" dirty="0"/>
              <a:t>Example</a:t>
            </a:r>
          </a:p>
        </p:txBody>
      </p:sp>
      <p:pic>
        <p:nvPicPr>
          <p:cNvPr id="4" name="Picture 3">
            <a:extLst>
              <a:ext uri="{FF2B5EF4-FFF2-40B4-BE49-F238E27FC236}">
                <a16:creationId xmlns:a16="http://schemas.microsoft.com/office/drawing/2014/main" id="{420FD256-376E-274E-9127-2FA107BCA988}"/>
              </a:ext>
            </a:extLst>
          </p:cNvPr>
          <p:cNvPicPr>
            <a:picLocks noChangeAspect="1"/>
          </p:cNvPicPr>
          <p:nvPr/>
        </p:nvPicPr>
        <p:blipFill>
          <a:blip r:embed="rId3"/>
          <a:stretch>
            <a:fillRect/>
          </a:stretch>
        </p:blipFill>
        <p:spPr>
          <a:xfrm>
            <a:off x="155843" y="1352550"/>
            <a:ext cx="4480163" cy="2662313"/>
          </a:xfrm>
          <a:prstGeom prst="rect">
            <a:avLst/>
          </a:prstGeom>
        </p:spPr>
      </p:pic>
      <p:sp>
        <p:nvSpPr>
          <p:cNvPr id="6" name="TextBox 5">
            <a:extLst>
              <a:ext uri="{FF2B5EF4-FFF2-40B4-BE49-F238E27FC236}">
                <a16:creationId xmlns:a16="http://schemas.microsoft.com/office/drawing/2014/main" id="{BFC19F4E-CC72-B74C-A4AE-14F856BFCC00}"/>
              </a:ext>
            </a:extLst>
          </p:cNvPr>
          <p:cNvSpPr txBox="1"/>
          <p:nvPr/>
        </p:nvSpPr>
        <p:spPr>
          <a:xfrm>
            <a:off x="457200" y="4146576"/>
            <a:ext cx="4357155" cy="461665"/>
          </a:xfrm>
          <a:prstGeom prst="rect">
            <a:avLst/>
          </a:prstGeom>
          <a:noFill/>
        </p:spPr>
        <p:txBody>
          <a:bodyPr wrap="none" rtlCol="0">
            <a:spAutoFit/>
          </a:bodyPr>
          <a:lstStyle/>
          <a:p>
            <a:r>
              <a:rPr lang="en-US" sz="2400" dirty="0">
                <a:solidFill>
                  <a:srgbClr val="FF0000"/>
                </a:solidFill>
              </a:rPr>
              <a:t>(Show view creating in notebook)</a:t>
            </a:r>
          </a:p>
        </p:txBody>
      </p:sp>
    </p:spTree>
    <p:extLst>
      <p:ext uri="{BB962C8B-B14F-4D97-AF65-F5344CB8AC3E}">
        <p14:creationId xmlns:p14="http://schemas.microsoft.com/office/powerpoint/2010/main" val="38381083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72F0F-F3E6-2348-9403-0DF750ECBAB2}"/>
              </a:ext>
            </a:extLst>
          </p:cNvPr>
          <p:cNvSpPr>
            <a:spLocks noGrp="1"/>
          </p:cNvSpPr>
          <p:nvPr>
            <p:ph type="title"/>
          </p:nvPr>
        </p:nvSpPr>
        <p:spPr/>
        <p:txBody>
          <a:bodyPr/>
          <a:lstStyle/>
          <a:p>
            <a:r>
              <a:rPr lang="en-US" dirty="0"/>
              <a:t>Views</a:t>
            </a:r>
          </a:p>
        </p:txBody>
      </p:sp>
      <p:pic>
        <p:nvPicPr>
          <p:cNvPr id="4" name="Picture 3">
            <a:extLst>
              <a:ext uri="{FF2B5EF4-FFF2-40B4-BE49-F238E27FC236}">
                <a16:creationId xmlns:a16="http://schemas.microsoft.com/office/drawing/2014/main" id="{210D1B23-7450-D740-BCC9-6D488B48D35E}"/>
              </a:ext>
            </a:extLst>
          </p:cNvPr>
          <p:cNvPicPr>
            <a:picLocks noChangeAspect="1"/>
          </p:cNvPicPr>
          <p:nvPr/>
        </p:nvPicPr>
        <p:blipFill>
          <a:blip r:embed="rId2"/>
          <a:stretch>
            <a:fillRect/>
          </a:stretch>
        </p:blipFill>
        <p:spPr>
          <a:xfrm>
            <a:off x="616430" y="1316093"/>
            <a:ext cx="7086600" cy="3313057"/>
          </a:xfrm>
          <a:prstGeom prst="rect">
            <a:avLst/>
          </a:prstGeom>
        </p:spPr>
      </p:pic>
      <p:sp>
        <p:nvSpPr>
          <p:cNvPr id="5" name="TextBox 4">
            <a:extLst>
              <a:ext uri="{FF2B5EF4-FFF2-40B4-BE49-F238E27FC236}">
                <a16:creationId xmlns:a16="http://schemas.microsoft.com/office/drawing/2014/main" id="{4F8A3261-019A-2046-86C7-A7910E457AC0}"/>
              </a:ext>
            </a:extLst>
          </p:cNvPr>
          <p:cNvSpPr txBox="1"/>
          <p:nvPr/>
        </p:nvSpPr>
        <p:spPr>
          <a:xfrm>
            <a:off x="616430" y="464707"/>
            <a:ext cx="6733638" cy="830997"/>
          </a:xfrm>
          <a:prstGeom prst="rect">
            <a:avLst/>
          </a:prstGeom>
          <a:noFill/>
        </p:spPr>
        <p:txBody>
          <a:bodyPr wrap="none" rtlCol="0">
            <a:spAutoFit/>
          </a:bodyPr>
          <a:lstStyle/>
          <a:p>
            <a:pPr marL="285750" indent="-285750">
              <a:buFont typeface="Arial" panose="020B0604020202020204" pitchFamily="34" charset="0"/>
              <a:buChar char="•"/>
            </a:pPr>
            <a:r>
              <a:rPr lang="en-US" sz="1600" dirty="0"/>
              <a:t>Defining the view enables separation of roles/concerns.</a:t>
            </a:r>
          </a:p>
          <a:p>
            <a:pPr marL="285750" indent="-285750">
              <a:buFont typeface="Arial" panose="020B0604020202020204" pitchFamily="34" charset="0"/>
              <a:buChar char="•"/>
            </a:pPr>
            <a:r>
              <a:rPr lang="en-US" sz="1600" dirty="0"/>
              <a:t>Someone building a web application does not also need to be a SQL expert.</a:t>
            </a:r>
          </a:p>
          <a:p>
            <a:pPr marL="285750" indent="-285750">
              <a:buFont typeface="Arial" panose="020B0604020202020204" pitchFamily="34" charset="0"/>
              <a:buChar char="•"/>
            </a:pPr>
            <a:r>
              <a:rPr lang="en-US" sz="1600" dirty="0"/>
              <a:t>SQL expert provides views that simply development of other components.</a:t>
            </a:r>
          </a:p>
        </p:txBody>
      </p:sp>
    </p:spTree>
    <p:extLst>
      <p:ext uri="{BB962C8B-B14F-4D97-AF65-F5344CB8AC3E}">
        <p14:creationId xmlns:p14="http://schemas.microsoft.com/office/powerpoint/2010/main" val="41506234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pPr>
              <a:defRPr/>
            </a:pPr>
            <a:r>
              <a:rPr lang="en-US" dirty="0">
                <a:ea typeface="+mj-ea"/>
              </a:rPr>
              <a:t>View Definition and Use</a:t>
            </a:r>
          </a:p>
        </p:txBody>
      </p:sp>
      <p:sp>
        <p:nvSpPr>
          <p:cNvPr id="41987" name="Rectangle 3"/>
          <p:cNvSpPr>
            <a:spLocks noGrp="1" noChangeArrowheads="1"/>
          </p:cNvSpPr>
          <p:nvPr>
            <p:ph type="body" idx="1"/>
          </p:nvPr>
        </p:nvSpPr>
        <p:spPr>
          <a:xfrm>
            <a:off x="1719263" y="829867"/>
            <a:ext cx="5662613" cy="3604974"/>
          </a:xfrm>
        </p:spPr>
        <p:txBody>
          <a:bodyPr/>
          <a:lstStyle/>
          <a:p>
            <a:pPr>
              <a:tabLst>
                <a:tab pos="1027510" algn="l"/>
              </a:tabLst>
            </a:pPr>
            <a:r>
              <a:rPr lang="en-US" altLang="en-US" dirty="0"/>
              <a:t>A view of instructors without their salary</a:t>
            </a:r>
          </a:p>
          <a:p>
            <a:pPr>
              <a:buNone/>
              <a:tabLst>
                <a:tab pos="1027510" algn="l"/>
              </a:tabLst>
            </a:pPr>
            <a:r>
              <a:rPr lang="en-US" altLang="en-US" sz="600" dirty="0"/>
              <a:t> </a:t>
            </a:r>
            <a:br>
              <a:rPr lang="en-US" altLang="en-US" dirty="0"/>
            </a:br>
            <a:r>
              <a:rPr lang="en-US" altLang="en-US" dirty="0"/>
              <a:t>              </a:t>
            </a:r>
            <a:r>
              <a:rPr kumimoji="0" lang="en-US" altLang="en-US" b="1" dirty="0"/>
              <a:t>create view </a:t>
            </a:r>
            <a:r>
              <a:rPr lang="en-US" altLang="en-US" b="1" i="1" dirty="0">
                <a:solidFill>
                  <a:srgbClr val="002060"/>
                </a:solidFill>
              </a:rPr>
              <a:t>faculty</a:t>
            </a:r>
            <a:r>
              <a:rPr kumimoji="0" lang="en-US" altLang="en-US" i="1" dirty="0"/>
              <a:t> </a:t>
            </a:r>
            <a:r>
              <a:rPr kumimoji="0" lang="en-US" altLang="en-US" b="1" dirty="0"/>
              <a:t>as</a:t>
            </a:r>
            <a:r>
              <a:rPr lang="en-US" altLang="en-US" b="1" dirty="0"/>
              <a:t> </a:t>
            </a:r>
            <a:br>
              <a:rPr lang="en-US" altLang="en-US" b="1" dirty="0"/>
            </a:br>
            <a:r>
              <a:rPr lang="en-US" altLang="en-US" b="1" dirty="0"/>
              <a:t>                      </a:t>
            </a:r>
            <a:r>
              <a:rPr kumimoji="0" lang="en-US" altLang="en-US" b="1" dirty="0"/>
              <a:t>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tabLst>
                <a:tab pos="1027510" algn="l"/>
              </a:tabLst>
            </a:pPr>
            <a:r>
              <a:rPr lang="en-US" altLang="en-US" dirty="0"/>
              <a:t>Find all instructors in the Biology department</a:t>
            </a:r>
          </a:p>
          <a:p>
            <a:pPr>
              <a:buNone/>
              <a:tabLst>
                <a:tab pos="1027510" algn="l"/>
              </a:tabLst>
            </a:pPr>
            <a:r>
              <a:rPr lang="en-US" altLang="en-US" sz="600" dirty="0"/>
              <a:t> </a:t>
            </a:r>
            <a:br>
              <a:rPr lang="en-US" altLang="en-US" dirty="0"/>
            </a:br>
            <a:r>
              <a:rPr lang="en-US" altLang="en-US" dirty="0"/>
              <a:t>                </a:t>
            </a:r>
            <a:r>
              <a:rPr lang="en-US" altLang="en-US" b="1" dirty="0"/>
              <a:t>select </a:t>
            </a:r>
            <a:r>
              <a:rPr lang="en-US" altLang="en-US" i="1" dirty="0"/>
              <a:t>name</a:t>
            </a:r>
            <a:br>
              <a:rPr lang="en-US" altLang="en-US" i="1" dirty="0"/>
            </a:br>
            <a:r>
              <a:rPr lang="en-US" altLang="en-US" i="1" dirty="0"/>
              <a:t>                </a:t>
            </a:r>
            <a:r>
              <a:rPr lang="en-US" altLang="en-US" b="1" dirty="0"/>
              <a:t>from </a:t>
            </a:r>
            <a:r>
              <a:rPr lang="en-US" altLang="en-US" b="1" i="1" dirty="0">
                <a:solidFill>
                  <a:srgbClr val="002060"/>
                </a:solidFill>
              </a:rPr>
              <a:t>faculty</a:t>
            </a:r>
            <a:br>
              <a:rPr lang="en-US" altLang="en-US" i="1" dirty="0"/>
            </a:br>
            <a:r>
              <a:rPr lang="en-US" altLang="en-US" i="1" dirty="0"/>
              <a:t>                </a:t>
            </a:r>
            <a:r>
              <a:rPr lang="en-US" altLang="en-US" b="1" dirty="0"/>
              <a:t>where </a:t>
            </a:r>
            <a:r>
              <a:rPr lang="en-US" altLang="en-US" i="1" dirty="0"/>
              <a:t>dept_name = </a:t>
            </a:r>
            <a:r>
              <a:rPr lang="en-US" altLang="en-US" dirty="0"/>
              <a:t>'Biology'</a:t>
            </a:r>
          </a:p>
          <a:p>
            <a:pPr>
              <a:tabLst>
                <a:tab pos="1027510" algn="l"/>
              </a:tabLst>
            </a:pPr>
            <a:r>
              <a:rPr lang="en-US" altLang="en-US" dirty="0"/>
              <a:t>Create a view of department salary totals</a:t>
            </a:r>
          </a:p>
          <a:p>
            <a:pPr>
              <a:buNone/>
              <a:tabLst>
                <a:tab pos="1027510" algn="l"/>
              </a:tabLst>
            </a:pPr>
            <a:r>
              <a:rPr lang="en-US" altLang="en-US" sz="600" dirty="0"/>
              <a:t> </a:t>
            </a:r>
            <a:br>
              <a:rPr lang="en-US" altLang="en-US" dirty="0"/>
            </a:br>
            <a:r>
              <a:rPr lang="en-US" altLang="en-US" dirty="0"/>
              <a:t>  </a:t>
            </a:r>
            <a:r>
              <a:rPr lang="en-US" altLang="en-US" b="1" dirty="0"/>
              <a:t>create view </a:t>
            </a:r>
            <a:r>
              <a:rPr lang="en-US" altLang="en-US" b="1" i="1" dirty="0" err="1">
                <a:solidFill>
                  <a:srgbClr val="002060"/>
                </a:solidFill>
              </a:rPr>
              <a:t>departments_total_salary</a:t>
            </a:r>
            <a:r>
              <a:rPr lang="en-US" altLang="en-US" b="1" i="1" dirty="0">
                <a:solidFill>
                  <a:srgbClr val="002060"/>
                </a:solidFill>
              </a:rPr>
              <a:t>(dept_name, </a:t>
            </a:r>
            <a:r>
              <a:rPr lang="en-US" altLang="en-US" b="1" i="1" dirty="0" err="1">
                <a:solidFill>
                  <a:srgbClr val="002060"/>
                </a:solidFill>
              </a:rPr>
              <a:t>total_salary</a:t>
            </a:r>
            <a:r>
              <a:rPr lang="en-US" altLang="en-US" b="1" i="1" dirty="0">
                <a:solidFill>
                  <a:srgbClr val="000099"/>
                </a:solidFill>
              </a:rPr>
              <a:t>)</a:t>
            </a:r>
            <a:r>
              <a:rPr lang="en-US" altLang="en-US" i="1" dirty="0">
                <a:solidFill>
                  <a:srgbClr val="000099"/>
                </a:solidFill>
              </a:rPr>
              <a:t> </a:t>
            </a:r>
            <a:r>
              <a:rPr lang="en-US" altLang="en-US" b="1" dirty="0"/>
              <a:t>as</a:t>
            </a:r>
            <a:br>
              <a:rPr lang="en-US" altLang="en-US" b="1" dirty="0"/>
            </a:br>
            <a:r>
              <a:rPr lang="en-US" altLang="en-US" b="1" dirty="0"/>
              <a:t>       select </a:t>
            </a:r>
            <a:r>
              <a:rPr lang="en-US" altLang="en-US" i="1" dirty="0"/>
              <a:t>dept_name</a:t>
            </a:r>
            <a:r>
              <a:rPr lang="en-US" altLang="en-US" dirty="0"/>
              <a:t>, </a:t>
            </a:r>
            <a:r>
              <a:rPr lang="en-US" altLang="en-US" b="1" dirty="0"/>
              <a:t>sum </a:t>
            </a:r>
            <a:r>
              <a:rPr lang="en-US" altLang="en-US" dirty="0"/>
              <a:t>(</a:t>
            </a:r>
            <a:r>
              <a:rPr lang="en-US" altLang="en-US" i="1" dirty="0"/>
              <a:t>salary</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p>
          <a:p>
            <a:pPr>
              <a:tabLst>
                <a:tab pos="1027510" algn="l"/>
              </a:tabLst>
            </a:pPr>
            <a:endParaRPr lang="en-US" altLang="en-US" sz="1500" dirty="0"/>
          </a:p>
          <a:p>
            <a:pPr>
              <a:buNone/>
              <a:tabLst>
                <a:tab pos="1027510" algn="l"/>
              </a:tabLst>
            </a:pPr>
            <a:endParaRPr lang="en-US" altLang="en-US" sz="1800" dirty="0"/>
          </a:p>
          <a:p>
            <a:pPr>
              <a:tabLst>
                <a:tab pos="1027510" algn="l"/>
              </a:tabLst>
            </a:pPr>
            <a:endParaRPr lang="en-US" altLang="en-US" sz="1500" dirty="0"/>
          </a:p>
          <a:p>
            <a:pPr>
              <a:tabLst>
                <a:tab pos="1027510" algn="l"/>
              </a:tabLst>
            </a:pPr>
            <a:endParaRPr lang="en-US" altLang="en-US" sz="1500" dirty="0"/>
          </a:p>
        </p:txBody>
      </p:sp>
      <p:sp>
        <p:nvSpPr>
          <p:cNvPr id="335877" name="Text Box 5"/>
          <p:cNvSpPr txBox="1">
            <a:spLocks noChangeArrowheads="1"/>
          </p:cNvSpPr>
          <p:nvPr/>
        </p:nvSpPr>
        <p:spPr bwMode="auto">
          <a:xfrm>
            <a:off x="1938337" y="3924300"/>
            <a:ext cx="5662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buClr>
                <a:srgbClr val="CC3300"/>
              </a:buClr>
              <a:buSzPct val="90000"/>
            </a:pPr>
            <a:r>
              <a:rPr kumimoji="1" lang="en-US" altLang="en-US" sz="1800" b="1">
                <a:solidFill>
                  <a:srgbClr val="000000"/>
                </a:solidFill>
              </a:rPr>
              <a:t>	</a:t>
            </a:r>
          </a:p>
        </p:txBody>
      </p:sp>
    </p:spTree>
    <p:extLst>
      <p:ext uri="{BB962C8B-B14F-4D97-AF65-F5344CB8AC3E}">
        <p14:creationId xmlns:p14="http://schemas.microsoft.com/office/powerpoint/2010/main" val="34652559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5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7"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pPr>
              <a:defRPr/>
            </a:pPr>
            <a:r>
              <a:rPr lang="en-US" dirty="0">
                <a:ea typeface="+mj-ea"/>
              </a:rPr>
              <a:t>Views Defined Using Other Views</a:t>
            </a:r>
          </a:p>
        </p:txBody>
      </p:sp>
      <p:sp>
        <p:nvSpPr>
          <p:cNvPr id="46083" name="Rectangle 3"/>
          <p:cNvSpPr>
            <a:spLocks noGrp="1" noChangeArrowheads="1"/>
          </p:cNvSpPr>
          <p:nvPr>
            <p:ph type="body" idx="1"/>
          </p:nvPr>
        </p:nvSpPr>
        <p:spPr>
          <a:xfrm>
            <a:off x="1719263" y="829866"/>
            <a:ext cx="5762393" cy="2535126"/>
          </a:xfrm>
        </p:spPr>
        <p:txBody>
          <a:bodyPr/>
          <a:lstStyle/>
          <a:p>
            <a:r>
              <a:rPr lang="en-US" altLang="en-US" dirty="0"/>
              <a:t>One view may be used in the expression defining another view </a:t>
            </a:r>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directly </a:t>
            </a:r>
            <a:r>
              <a:rPr lang="en-US" altLang="en-US" dirty="0"/>
              <a:t>on a view relation </a:t>
            </a:r>
            <a:r>
              <a:rPr lang="en-US" altLang="en-US" i="1" dirty="0"/>
              <a:t>v</a:t>
            </a:r>
            <a:r>
              <a:rPr lang="en-US" altLang="en-US" i="1" baseline="-25000" dirty="0"/>
              <a:t>2</a:t>
            </a:r>
            <a:r>
              <a:rPr lang="en-US" altLang="en-US" i="1" dirty="0"/>
              <a:t> </a:t>
            </a:r>
            <a:r>
              <a:rPr lang="en-US" altLang="en-US" dirty="0"/>
              <a:t> if </a:t>
            </a:r>
            <a:r>
              <a:rPr lang="en-US" altLang="en-US" i="1" dirty="0"/>
              <a:t>v</a:t>
            </a:r>
            <a:r>
              <a:rPr lang="en-US" altLang="en-US" baseline="-25000" dirty="0"/>
              <a:t>2</a:t>
            </a:r>
            <a:r>
              <a:rPr lang="en-US" altLang="en-US" dirty="0"/>
              <a:t> is used in the expression defining </a:t>
            </a:r>
            <a:r>
              <a:rPr lang="en-US" altLang="en-US" i="1" dirty="0"/>
              <a:t>v</a:t>
            </a:r>
            <a:r>
              <a:rPr lang="en-US" altLang="en-US" baseline="-25000" dirty="0"/>
              <a:t>1</a:t>
            </a:r>
            <a:endParaRPr lang="en-US" altLang="en-US" dirty="0"/>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on</a:t>
            </a:r>
            <a:r>
              <a:rPr lang="en-US" altLang="en-US" b="1" dirty="0">
                <a:solidFill>
                  <a:srgbClr val="002060"/>
                </a:solidFill>
              </a:rPr>
              <a:t> </a:t>
            </a:r>
            <a:r>
              <a:rPr lang="en-US" altLang="en-US" dirty="0"/>
              <a:t>view relation </a:t>
            </a:r>
            <a:r>
              <a:rPr lang="en-US" altLang="en-US" i="1" dirty="0"/>
              <a:t>v</a:t>
            </a:r>
            <a:r>
              <a:rPr lang="en-US" altLang="en-US" i="1" baseline="-25000" dirty="0"/>
              <a:t>2</a:t>
            </a:r>
            <a:r>
              <a:rPr lang="en-US" altLang="en-US" i="1" dirty="0"/>
              <a:t> </a:t>
            </a:r>
            <a:r>
              <a:rPr lang="en-US" altLang="en-US" dirty="0"/>
              <a:t>if either </a:t>
            </a:r>
            <a:r>
              <a:rPr lang="en-US" altLang="en-US" i="1" dirty="0"/>
              <a:t>v</a:t>
            </a:r>
            <a:r>
              <a:rPr lang="en-US" altLang="en-US" baseline="-25000" dirty="0"/>
              <a:t>1 </a:t>
            </a:r>
            <a:r>
              <a:rPr lang="en-US" altLang="en-US" dirty="0"/>
              <a:t>depends directly to </a:t>
            </a:r>
            <a:r>
              <a:rPr lang="en-US" altLang="en-US" i="1" dirty="0"/>
              <a:t>v</a:t>
            </a:r>
            <a:r>
              <a:rPr lang="en-US" altLang="en-US" baseline="-25000" dirty="0"/>
              <a:t>2 </a:t>
            </a:r>
            <a:r>
              <a:rPr lang="en-US" altLang="en-US" dirty="0"/>
              <a:t> or there is a path of dependencies from </a:t>
            </a:r>
            <a:r>
              <a:rPr lang="en-US" altLang="en-US" i="1" dirty="0"/>
              <a:t>v</a:t>
            </a:r>
            <a:r>
              <a:rPr lang="en-US" altLang="en-US" baseline="-25000" dirty="0"/>
              <a:t>1</a:t>
            </a:r>
            <a:r>
              <a:rPr lang="en-US" altLang="en-US" dirty="0"/>
              <a:t> to </a:t>
            </a:r>
            <a:r>
              <a:rPr lang="en-US" altLang="en-US" i="1" dirty="0"/>
              <a:t>v</a:t>
            </a:r>
            <a:r>
              <a:rPr lang="en-US" altLang="en-US" baseline="-25000" dirty="0"/>
              <a:t>2</a:t>
            </a:r>
            <a:r>
              <a:rPr lang="en-US" altLang="en-US" dirty="0"/>
              <a:t> </a:t>
            </a:r>
          </a:p>
          <a:p>
            <a:r>
              <a:rPr lang="en-US" altLang="en-US" dirty="0"/>
              <a:t>A view relation </a:t>
            </a:r>
            <a:r>
              <a:rPr lang="en-US" altLang="en-US" i="1" dirty="0"/>
              <a:t>v</a:t>
            </a:r>
            <a:r>
              <a:rPr lang="en-US" altLang="en-US" dirty="0"/>
              <a:t> is said to be </a:t>
            </a:r>
            <a:r>
              <a:rPr lang="en-US" altLang="en-US" b="1" i="1" dirty="0">
                <a:solidFill>
                  <a:srgbClr val="002060"/>
                </a:solidFill>
              </a:rPr>
              <a:t>recursive</a:t>
            </a:r>
            <a:r>
              <a:rPr lang="en-US" altLang="en-US" i="1" dirty="0"/>
              <a:t> </a:t>
            </a:r>
            <a:r>
              <a:rPr lang="en-US" altLang="en-US" dirty="0"/>
              <a:t> if it depends on itself.</a:t>
            </a:r>
          </a:p>
        </p:txBody>
      </p:sp>
    </p:spTree>
    <p:extLst>
      <p:ext uri="{BB962C8B-B14F-4D97-AF65-F5344CB8AC3E}">
        <p14:creationId xmlns:p14="http://schemas.microsoft.com/office/powerpoint/2010/main" val="1162144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Comments and Observations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4: ER, Relational, SQL (IV) 		© Donald F. Ferguson, 2021</a:t>
            </a:r>
            <a:endParaRPr lang="en-US" altLang="en-US" sz="800" i="1" dirty="0">
              <a:solidFill>
                <a:schemeClr val="bg1"/>
              </a:solidFill>
            </a:endParaRPr>
          </a:p>
        </p:txBody>
      </p:sp>
      <p:pic>
        <p:nvPicPr>
          <p:cNvPr id="2" name="Picture 1">
            <a:extLst>
              <a:ext uri="{FF2B5EF4-FFF2-40B4-BE49-F238E27FC236}">
                <a16:creationId xmlns:a16="http://schemas.microsoft.com/office/drawing/2014/main" id="{F7F8A434-5E73-A546-ADC0-4DBF1F2DE564}"/>
              </a:ext>
            </a:extLst>
          </p:cNvPr>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997688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pPr>
              <a:defRPr/>
            </a:pPr>
            <a:r>
              <a:rPr lang="en-US" dirty="0">
                <a:ea typeface="+mj-ea"/>
              </a:rPr>
              <a:t>Views Defined Using Other Views</a:t>
            </a:r>
          </a:p>
        </p:txBody>
      </p:sp>
      <p:sp>
        <p:nvSpPr>
          <p:cNvPr id="44035" name="Rectangle 3"/>
          <p:cNvSpPr>
            <a:spLocks noGrp="1" noChangeArrowheads="1"/>
          </p:cNvSpPr>
          <p:nvPr>
            <p:ph type="body" idx="1"/>
          </p:nvPr>
        </p:nvSpPr>
        <p:spPr>
          <a:xfrm>
            <a:off x="1719263" y="838630"/>
            <a:ext cx="5678234" cy="3212163"/>
          </a:xfrm>
        </p:spPr>
        <p:txBody>
          <a:bodyPr/>
          <a:lstStyle/>
          <a:p>
            <a:r>
              <a:rPr lang="en-US" altLang="en-US" b="1" dirty="0"/>
              <a:t>create view </a:t>
            </a:r>
            <a:r>
              <a:rPr lang="en-US" altLang="en-US" b="1" i="1" dirty="0">
                <a:solidFill>
                  <a:srgbClr val="002060"/>
                </a:solidFill>
              </a:rPr>
              <a:t>physics_fall_2017</a:t>
            </a:r>
            <a:r>
              <a:rPr lang="en-US" altLang="en-US" b="1" i="1" dirty="0"/>
              <a:t> </a:t>
            </a:r>
            <a:r>
              <a:rPr lang="en-US" altLang="en-US" b="1" dirty="0"/>
              <a:t>as</a:t>
            </a:r>
            <a:br>
              <a:rPr lang="en-US" altLang="en-US" b="1" dirty="0"/>
            </a:br>
            <a:r>
              <a:rPr lang="en-US" altLang="en-US" b="1" dirty="0"/>
              <a:t>   select </a:t>
            </a:r>
            <a:r>
              <a:rPr lang="en-US" altLang="en-US" i="1" dirty="0" err="1"/>
              <a:t>course</a:t>
            </a:r>
            <a:r>
              <a:rPr lang="en-US" altLang="en-US" dirty="0" err="1"/>
              <a:t>.</a:t>
            </a:r>
            <a:r>
              <a:rPr lang="en-US" altLang="en-US" i="1" dirty="0" err="1"/>
              <a:t>course_id</a:t>
            </a:r>
            <a:r>
              <a:rPr lang="en-US" altLang="en-US" dirty="0"/>
              <a:t>, </a:t>
            </a:r>
            <a:r>
              <a:rPr lang="en-US" altLang="en-US" i="1" dirty="0" err="1"/>
              <a:t>sec_id</a:t>
            </a:r>
            <a:r>
              <a:rPr lang="en-US" altLang="en-US" dirty="0"/>
              <a:t>, </a:t>
            </a:r>
            <a:r>
              <a:rPr lang="en-US" altLang="en-US" i="1" dirty="0"/>
              <a:t>building</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i="1" dirty="0"/>
              <a:t>course</a:t>
            </a:r>
            <a:r>
              <a:rPr lang="en-US" altLang="en-US" dirty="0"/>
              <a:t>, </a:t>
            </a:r>
            <a:r>
              <a:rPr lang="en-US" altLang="en-US" i="1" dirty="0"/>
              <a:t>section</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i="1" dirty="0"/>
              <a:t> </a:t>
            </a:r>
            <a:r>
              <a:rPr lang="en-US" altLang="en-US" dirty="0"/>
              <a:t>= </a:t>
            </a:r>
            <a:r>
              <a:rPr lang="en-US" altLang="en-US" i="1" dirty="0" err="1"/>
              <a:t>section</a:t>
            </a:r>
            <a:r>
              <a:rPr lang="en-US" altLang="en-US" dirty="0" err="1"/>
              <a:t>.</a:t>
            </a:r>
            <a:r>
              <a:rPr lang="en-US" altLang="en-US" i="1" dirty="0" err="1"/>
              <a:t>course_id</a:t>
            </a:r>
            <a:br>
              <a:rPr lang="en-US" altLang="en-US" i="1" dirty="0"/>
            </a:br>
            <a:r>
              <a:rPr lang="en-US" altLang="en-US" i="1" dirty="0"/>
              <a:t>              </a:t>
            </a:r>
            <a:r>
              <a:rPr lang="en-US" altLang="en-US" b="1" dirty="0"/>
              <a:t>and </a:t>
            </a:r>
            <a:r>
              <a:rPr lang="en-US" altLang="en-US" i="1" dirty="0" err="1"/>
              <a:t>course</a:t>
            </a:r>
            <a:r>
              <a:rPr lang="en-US" altLang="en-US" dirty="0" err="1"/>
              <a:t>.</a:t>
            </a:r>
            <a:r>
              <a:rPr lang="en-US" altLang="en-US" i="1" dirty="0" err="1"/>
              <a:t>dept_name</a:t>
            </a:r>
            <a:r>
              <a:rPr lang="en-US" altLang="en-US" i="1" dirty="0"/>
              <a:t> </a:t>
            </a:r>
            <a:r>
              <a:rPr lang="en-US" altLang="en-US" dirty="0"/>
              <a:t>= 'Physics'</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semester</a:t>
            </a:r>
            <a:r>
              <a:rPr lang="en-US" altLang="en-US" i="1" dirty="0"/>
              <a:t> </a:t>
            </a:r>
            <a:r>
              <a:rPr lang="en-US" altLang="en-US" dirty="0"/>
              <a:t>= 'Fall'</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year</a:t>
            </a:r>
            <a:r>
              <a:rPr lang="en-US" altLang="en-US" i="1" dirty="0"/>
              <a:t> </a:t>
            </a:r>
            <a:r>
              <a:rPr lang="en-US" altLang="en-US" dirty="0"/>
              <a:t>= '2017’;</a:t>
            </a:r>
          </a:p>
          <a:p>
            <a:pPr>
              <a:buNone/>
            </a:pPr>
            <a:r>
              <a:rPr lang="en-US" altLang="en-US" sz="600" dirty="0"/>
              <a:t> </a:t>
            </a:r>
          </a:p>
          <a:p>
            <a:r>
              <a:rPr lang="en-US" altLang="en-US" b="1" dirty="0"/>
              <a:t>create view </a:t>
            </a:r>
            <a:r>
              <a:rPr lang="en-US" altLang="en-US" b="1" i="1" dirty="0">
                <a:solidFill>
                  <a:srgbClr val="002060"/>
                </a:solidFill>
              </a:rPr>
              <a:t>physics_fall_2017</a:t>
            </a:r>
            <a:r>
              <a:rPr lang="en-US" altLang="en-US" b="1" i="1" dirty="0"/>
              <a:t>_</a:t>
            </a:r>
            <a:r>
              <a:rPr lang="en-US" altLang="en-US" i="1" dirty="0"/>
              <a:t>watson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p>
          <a:p>
            <a:endParaRPr lang="en-US" altLang="en-US" dirty="0"/>
          </a:p>
        </p:txBody>
      </p:sp>
    </p:spTree>
    <p:extLst>
      <p:ext uri="{BB962C8B-B14F-4D97-AF65-F5344CB8AC3E}">
        <p14:creationId xmlns:p14="http://schemas.microsoft.com/office/powerpoint/2010/main" val="8287067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dirty="0">
                <a:ea typeface="+mj-ea"/>
              </a:rPr>
              <a:t>View Expansion</a:t>
            </a:r>
          </a:p>
        </p:txBody>
      </p:sp>
      <p:sp>
        <p:nvSpPr>
          <p:cNvPr id="45059" name="Rectangle 3"/>
          <p:cNvSpPr>
            <a:spLocks noGrp="1" noChangeArrowheads="1"/>
          </p:cNvSpPr>
          <p:nvPr>
            <p:ph type="body" idx="1"/>
          </p:nvPr>
        </p:nvSpPr>
        <p:spPr/>
        <p:txBody>
          <a:bodyPr/>
          <a:lstStyle/>
          <a:p>
            <a:r>
              <a:rPr lang="en-US" altLang="en-US" dirty="0"/>
              <a:t>Expand  the view :</a:t>
            </a:r>
          </a:p>
          <a:p>
            <a:pPr>
              <a:buNone/>
            </a:pPr>
            <a:r>
              <a:rPr lang="en-US" altLang="en-US" b="1" dirty="0"/>
              <a:t>          create view </a:t>
            </a:r>
            <a:r>
              <a:rPr lang="en-US" altLang="en-US" b="1" i="1" dirty="0">
                <a:solidFill>
                  <a:srgbClr val="002060"/>
                </a:solidFill>
              </a:rPr>
              <a:t>physics_fall_2017_watson</a:t>
            </a:r>
            <a:r>
              <a:rPr lang="en-US" altLang="en-US" b="1" i="1" dirty="0"/>
              <a:t>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r>
              <a:rPr lang="en-US" altLang="ja-JP" dirty="0"/>
              <a:t>'</a:t>
            </a:r>
            <a:endParaRPr lang="en-US" altLang="en-US" dirty="0"/>
          </a:p>
          <a:p>
            <a:r>
              <a:rPr lang="en-US" altLang="en-US" dirty="0"/>
              <a:t>To:</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45060" name="Text Box 4"/>
          <p:cNvSpPr txBox="1">
            <a:spLocks noChangeArrowheads="1"/>
          </p:cNvSpPr>
          <p:nvPr/>
        </p:nvSpPr>
        <p:spPr bwMode="auto">
          <a:xfrm>
            <a:off x="2251472" y="2224692"/>
            <a:ext cx="5394722" cy="2089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1275" b="1" dirty="0">
                <a:solidFill>
                  <a:srgbClr val="000000"/>
                </a:solidFill>
              </a:rPr>
              <a:t>create view </a:t>
            </a:r>
            <a:r>
              <a:rPr kumimoji="1" lang="en-US" altLang="en-US" sz="1275" b="1" i="1" dirty="0">
                <a:solidFill>
                  <a:srgbClr val="002060"/>
                </a:solidFill>
                <a:latin typeface="Helvetica"/>
              </a:rPr>
              <a:t>physics_fall_2017_watson</a:t>
            </a:r>
            <a:r>
              <a:rPr lang="en-US" altLang="en-US" sz="1275" b="1" i="1" dirty="0">
                <a:solidFill>
                  <a:srgbClr val="002060"/>
                </a:solidFill>
              </a:rPr>
              <a:t> </a:t>
            </a:r>
            <a:r>
              <a:rPr lang="en-US" altLang="en-US" sz="1275" b="1" dirty="0">
                <a:solidFill>
                  <a:srgbClr val="000000"/>
                </a:solidFill>
              </a:rPr>
              <a:t>as</a:t>
            </a:r>
          </a:p>
          <a:p>
            <a:pPr defTabSz="685800" eaLnBrk="0" hangingPunct="0"/>
            <a:r>
              <a:rPr lang="en-US" altLang="en-US" sz="1275" dirty="0">
                <a:solidFill>
                  <a:srgbClr val="000000"/>
                </a:solidFill>
              </a:rPr>
              <a:t>    </a:t>
            </a:r>
            <a:r>
              <a:rPr lang="en-US" altLang="en-US" sz="1275" b="1" dirty="0">
                <a:solidFill>
                  <a:srgbClr val="000000"/>
                </a:solidFill>
              </a:rPr>
              <a:t>select </a:t>
            </a:r>
            <a:r>
              <a:rPr lang="en-US" altLang="en-US" sz="1275" i="1" dirty="0" err="1">
                <a:solidFill>
                  <a:srgbClr val="000000"/>
                </a:solidFill>
              </a:rPr>
              <a:t>course_id</a:t>
            </a:r>
            <a:r>
              <a:rPr lang="en-US" altLang="en-US" sz="1275" dirty="0">
                <a:solidFill>
                  <a:srgbClr val="000000"/>
                </a:solidFill>
              </a:rPr>
              <a:t>, </a:t>
            </a:r>
            <a:r>
              <a:rPr lang="en-US" altLang="en-US" sz="1275" i="1" dirty="0" err="1">
                <a:solidFill>
                  <a:srgbClr val="000000"/>
                </a:solidFill>
              </a:rPr>
              <a:t>room_number</a:t>
            </a:r>
            <a:endParaRPr lang="en-US" altLang="en-US" sz="1275" i="1" dirty="0">
              <a:solidFill>
                <a:srgbClr val="000000"/>
              </a:solidFill>
            </a:endParaRPr>
          </a:p>
          <a:p>
            <a:pPr defTabSz="685800" eaLnBrk="0" hangingPunct="0"/>
            <a:r>
              <a:rPr lang="en-US" altLang="en-US" sz="1275" b="1" dirty="0">
                <a:solidFill>
                  <a:srgbClr val="000000"/>
                </a:solidFill>
              </a:rPr>
              <a:t>    from </a:t>
            </a:r>
            <a:r>
              <a:rPr lang="en-US" altLang="en-US" sz="1275" dirty="0">
                <a:solidFill>
                  <a:srgbClr val="000000"/>
                </a:solidFill>
              </a:rPr>
              <a:t>(</a:t>
            </a:r>
            <a:r>
              <a:rPr lang="en-US" altLang="en-US" sz="1275" b="1" dirty="0">
                <a:solidFill>
                  <a:srgbClr val="000000"/>
                </a:solidFill>
              </a:rPr>
              <a:t>select </a:t>
            </a:r>
            <a:r>
              <a:rPr lang="en-US" altLang="en-US" sz="1275" i="1" dirty="0" err="1">
                <a:solidFill>
                  <a:srgbClr val="000000"/>
                </a:solidFill>
              </a:rPr>
              <a:t>course</a:t>
            </a:r>
            <a:r>
              <a:rPr lang="en-US" altLang="en-US" sz="1275" dirty="0" err="1">
                <a:solidFill>
                  <a:srgbClr val="000000"/>
                </a:solidFill>
              </a:rPr>
              <a:t>.</a:t>
            </a:r>
            <a:r>
              <a:rPr lang="en-US" altLang="en-US" sz="1275" i="1" dirty="0" err="1">
                <a:solidFill>
                  <a:srgbClr val="000000"/>
                </a:solidFill>
              </a:rPr>
              <a:t>course_id</a:t>
            </a:r>
            <a:r>
              <a:rPr lang="en-US" altLang="en-US" sz="1275" dirty="0">
                <a:solidFill>
                  <a:srgbClr val="000000"/>
                </a:solidFill>
              </a:rPr>
              <a:t>, </a:t>
            </a:r>
            <a:r>
              <a:rPr lang="en-US" altLang="en-US" sz="1275" i="1" dirty="0">
                <a:solidFill>
                  <a:srgbClr val="000000"/>
                </a:solidFill>
              </a:rPr>
              <a:t>building</a:t>
            </a:r>
            <a:r>
              <a:rPr lang="en-US" altLang="en-US" sz="1275" dirty="0">
                <a:solidFill>
                  <a:srgbClr val="000000"/>
                </a:solidFill>
              </a:rPr>
              <a:t>, </a:t>
            </a:r>
            <a:r>
              <a:rPr lang="en-US" altLang="en-US" sz="1275" i="1" dirty="0" err="1">
                <a:solidFill>
                  <a:srgbClr val="000000"/>
                </a:solidFill>
              </a:rPr>
              <a:t>room_number</a:t>
            </a:r>
            <a:endParaRPr lang="en-US" altLang="en-US" sz="1275" i="1" dirty="0">
              <a:solidFill>
                <a:srgbClr val="000000"/>
              </a:solidFill>
            </a:endParaRPr>
          </a:p>
          <a:p>
            <a:pPr defTabSz="685800" eaLnBrk="0" hangingPunct="0"/>
            <a:r>
              <a:rPr lang="en-US" altLang="en-US" sz="1275" b="1" dirty="0">
                <a:solidFill>
                  <a:srgbClr val="000000"/>
                </a:solidFill>
              </a:rPr>
              <a:t>          from </a:t>
            </a:r>
            <a:r>
              <a:rPr lang="en-US" altLang="en-US" sz="1275" i="1" dirty="0">
                <a:solidFill>
                  <a:srgbClr val="000000"/>
                </a:solidFill>
              </a:rPr>
              <a:t>course</a:t>
            </a:r>
            <a:r>
              <a:rPr lang="en-US" altLang="en-US" sz="1275" dirty="0">
                <a:solidFill>
                  <a:srgbClr val="000000"/>
                </a:solidFill>
              </a:rPr>
              <a:t>, </a:t>
            </a:r>
            <a:r>
              <a:rPr lang="en-US" altLang="en-US" sz="1275" i="1" dirty="0">
                <a:solidFill>
                  <a:srgbClr val="000000"/>
                </a:solidFill>
              </a:rPr>
              <a:t>section</a:t>
            </a:r>
          </a:p>
          <a:p>
            <a:pPr defTabSz="685800" eaLnBrk="0" hangingPunct="0"/>
            <a:r>
              <a:rPr lang="en-US" altLang="en-US" sz="1275" b="1" dirty="0">
                <a:solidFill>
                  <a:srgbClr val="000000"/>
                </a:solidFill>
              </a:rPr>
              <a:t>          where </a:t>
            </a:r>
            <a:r>
              <a:rPr lang="en-US" altLang="en-US" sz="1275" i="1" dirty="0" err="1">
                <a:solidFill>
                  <a:srgbClr val="000000"/>
                </a:solidFill>
              </a:rPr>
              <a:t>course</a:t>
            </a:r>
            <a:r>
              <a:rPr lang="en-US" altLang="en-US" sz="1275" dirty="0" err="1">
                <a:solidFill>
                  <a:srgbClr val="000000"/>
                </a:solidFill>
              </a:rPr>
              <a:t>.</a:t>
            </a:r>
            <a:r>
              <a:rPr lang="en-US" altLang="en-US" sz="1275" i="1" dirty="0" err="1">
                <a:solidFill>
                  <a:srgbClr val="000000"/>
                </a:solidFill>
              </a:rPr>
              <a:t>course_id</a:t>
            </a:r>
            <a:r>
              <a:rPr lang="en-US" altLang="en-US" sz="1275" i="1" dirty="0">
                <a:solidFill>
                  <a:srgbClr val="000000"/>
                </a:solidFill>
              </a:rPr>
              <a:t> </a:t>
            </a:r>
            <a:r>
              <a:rPr lang="en-US" altLang="en-US" sz="1275" dirty="0">
                <a:solidFill>
                  <a:srgbClr val="000000"/>
                </a:solidFill>
              </a:rPr>
              <a:t>= </a:t>
            </a:r>
            <a:r>
              <a:rPr lang="en-US" altLang="en-US" sz="1275" i="1" dirty="0" err="1">
                <a:solidFill>
                  <a:srgbClr val="000000"/>
                </a:solidFill>
              </a:rPr>
              <a:t>section</a:t>
            </a:r>
            <a:r>
              <a:rPr lang="en-US" altLang="en-US" sz="1275" dirty="0" err="1">
                <a:solidFill>
                  <a:srgbClr val="000000"/>
                </a:solidFill>
              </a:rPr>
              <a:t>.</a:t>
            </a:r>
            <a:r>
              <a:rPr lang="en-US" altLang="en-US" sz="1275" i="1" dirty="0" err="1">
                <a:solidFill>
                  <a:srgbClr val="000000"/>
                </a:solidFill>
              </a:rPr>
              <a:t>course_id</a:t>
            </a:r>
            <a:endParaRPr lang="en-US" altLang="en-US" sz="1275" i="1" dirty="0">
              <a:solidFill>
                <a:srgbClr val="000000"/>
              </a:solidFill>
            </a:endParaRPr>
          </a:p>
          <a:p>
            <a:pPr defTabSz="685800" eaLnBrk="0" hangingPunct="0"/>
            <a:r>
              <a:rPr lang="en-US" altLang="en-US" sz="1275" b="1" dirty="0">
                <a:solidFill>
                  <a:srgbClr val="000000"/>
                </a:solidFill>
              </a:rPr>
              <a:t>               and </a:t>
            </a:r>
            <a:r>
              <a:rPr lang="en-US" altLang="en-US" sz="1275" i="1" dirty="0" err="1">
                <a:solidFill>
                  <a:srgbClr val="000000"/>
                </a:solidFill>
              </a:rPr>
              <a:t>course</a:t>
            </a:r>
            <a:r>
              <a:rPr lang="en-US" altLang="en-US" sz="1275" dirty="0" err="1">
                <a:solidFill>
                  <a:srgbClr val="000000"/>
                </a:solidFill>
              </a:rPr>
              <a:t>.</a:t>
            </a:r>
            <a:r>
              <a:rPr lang="en-US" altLang="en-US" sz="1275" i="1" dirty="0" err="1">
                <a:solidFill>
                  <a:srgbClr val="000000"/>
                </a:solidFill>
              </a:rPr>
              <a:t>dept_name</a:t>
            </a:r>
            <a:r>
              <a:rPr lang="en-US" altLang="en-US" sz="1275" i="1" dirty="0">
                <a:solidFill>
                  <a:srgbClr val="000000"/>
                </a:solidFill>
              </a:rPr>
              <a:t> </a:t>
            </a:r>
            <a:r>
              <a:rPr lang="en-US" altLang="en-US" sz="1275" dirty="0">
                <a:solidFill>
                  <a:srgbClr val="000000"/>
                </a:solidFill>
              </a:rPr>
              <a:t>= 'Physics'</a:t>
            </a:r>
          </a:p>
          <a:p>
            <a:pPr defTabSz="685800" eaLnBrk="0" hangingPunct="0"/>
            <a:r>
              <a:rPr lang="en-US" altLang="en-US" sz="1275" b="1" dirty="0">
                <a:solidFill>
                  <a:srgbClr val="000000"/>
                </a:solidFill>
              </a:rPr>
              <a:t>               and </a:t>
            </a:r>
            <a:r>
              <a:rPr lang="en-US" altLang="en-US" sz="1275" i="1" dirty="0" err="1">
                <a:solidFill>
                  <a:srgbClr val="000000"/>
                </a:solidFill>
              </a:rPr>
              <a:t>section</a:t>
            </a:r>
            <a:r>
              <a:rPr lang="en-US" altLang="en-US" sz="1275" dirty="0" err="1">
                <a:solidFill>
                  <a:srgbClr val="000000"/>
                </a:solidFill>
              </a:rPr>
              <a:t>.</a:t>
            </a:r>
            <a:r>
              <a:rPr lang="en-US" altLang="en-US" sz="1275" i="1" dirty="0" err="1">
                <a:solidFill>
                  <a:srgbClr val="000000"/>
                </a:solidFill>
              </a:rPr>
              <a:t>semester</a:t>
            </a:r>
            <a:r>
              <a:rPr lang="en-US" altLang="en-US" sz="1275" i="1" dirty="0">
                <a:solidFill>
                  <a:srgbClr val="000000"/>
                </a:solidFill>
              </a:rPr>
              <a:t> </a:t>
            </a:r>
            <a:r>
              <a:rPr lang="en-US" altLang="en-US" sz="1275" dirty="0">
                <a:solidFill>
                  <a:srgbClr val="000000"/>
                </a:solidFill>
              </a:rPr>
              <a:t>= 'Fall'</a:t>
            </a:r>
          </a:p>
          <a:p>
            <a:pPr defTabSz="685800" eaLnBrk="0" hangingPunct="0"/>
            <a:r>
              <a:rPr lang="en-US" altLang="en-US" sz="1275" b="1" dirty="0">
                <a:solidFill>
                  <a:srgbClr val="000000"/>
                </a:solidFill>
              </a:rPr>
              <a:t>               and </a:t>
            </a:r>
            <a:r>
              <a:rPr lang="en-US" altLang="en-US" sz="1275" i="1" dirty="0" err="1">
                <a:solidFill>
                  <a:srgbClr val="000000"/>
                </a:solidFill>
              </a:rPr>
              <a:t>section</a:t>
            </a:r>
            <a:r>
              <a:rPr lang="en-US" altLang="en-US" sz="1275" dirty="0" err="1">
                <a:solidFill>
                  <a:srgbClr val="000000"/>
                </a:solidFill>
              </a:rPr>
              <a:t>.</a:t>
            </a:r>
            <a:r>
              <a:rPr lang="en-US" altLang="en-US" sz="1275" i="1" dirty="0" err="1">
                <a:solidFill>
                  <a:srgbClr val="000000"/>
                </a:solidFill>
              </a:rPr>
              <a:t>year</a:t>
            </a:r>
            <a:r>
              <a:rPr lang="en-US" altLang="en-US" sz="1275" i="1" dirty="0">
                <a:solidFill>
                  <a:srgbClr val="000000"/>
                </a:solidFill>
              </a:rPr>
              <a:t> </a:t>
            </a:r>
            <a:r>
              <a:rPr lang="en-US" altLang="en-US" sz="1275" dirty="0">
                <a:solidFill>
                  <a:srgbClr val="000000"/>
                </a:solidFill>
              </a:rPr>
              <a:t>= '2017')</a:t>
            </a:r>
          </a:p>
          <a:p>
            <a:pPr defTabSz="685800" eaLnBrk="0" hangingPunct="0"/>
            <a:r>
              <a:rPr lang="en-US" altLang="en-US" sz="1275" b="1" dirty="0">
                <a:solidFill>
                  <a:srgbClr val="000000"/>
                </a:solidFill>
              </a:rPr>
              <a:t>     where </a:t>
            </a:r>
            <a:r>
              <a:rPr lang="en-US" altLang="en-US" sz="1275" i="1" dirty="0">
                <a:solidFill>
                  <a:srgbClr val="000000"/>
                </a:solidFill>
              </a:rPr>
              <a:t>building</a:t>
            </a:r>
            <a:r>
              <a:rPr lang="en-US" altLang="en-US" sz="1275" dirty="0">
                <a:solidFill>
                  <a:srgbClr val="000000"/>
                </a:solidFill>
              </a:rPr>
              <a:t>= 'Watson';</a:t>
            </a:r>
          </a:p>
          <a:p>
            <a:pPr defTabSz="685800" eaLnBrk="0" hangingPunct="0"/>
            <a:endParaRPr lang="en-US" altLang="en-US" sz="1500" dirty="0">
              <a:solidFill>
                <a:srgbClr val="000000"/>
              </a:solidFill>
            </a:endParaRPr>
          </a:p>
        </p:txBody>
      </p:sp>
    </p:spTree>
    <p:extLst>
      <p:ext uri="{BB962C8B-B14F-4D97-AF65-F5344CB8AC3E}">
        <p14:creationId xmlns:p14="http://schemas.microsoft.com/office/powerpoint/2010/main" val="36039617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Materialized Views</a:t>
            </a:r>
          </a:p>
        </p:txBody>
      </p:sp>
      <p:sp>
        <p:nvSpPr>
          <p:cNvPr id="109571" name="Rectangle 3"/>
          <p:cNvSpPr>
            <a:spLocks noGrp="1" noChangeArrowheads="1"/>
          </p:cNvSpPr>
          <p:nvPr>
            <p:ph type="body" idx="1"/>
          </p:nvPr>
        </p:nvSpPr>
        <p:spPr>
          <a:xfrm>
            <a:off x="1719263" y="902638"/>
            <a:ext cx="5749076" cy="2626947"/>
          </a:xfrm>
        </p:spPr>
        <p:txBody>
          <a:bodyPr/>
          <a:lstStyle/>
          <a:p>
            <a:r>
              <a:rPr lang="en-US" altLang="en-US" dirty="0"/>
              <a:t>Certain database systems allow view relations to be physically stored.</a:t>
            </a:r>
          </a:p>
          <a:p>
            <a:pPr lvl="1"/>
            <a:r>
              <a:rPr lang="en-US" altLang="en-US" dirty="0"/>
              <a:t> Physical copy created when the view is defined.</a:t>
            </a:r>
          </a:p>
          <a:p>
            <a:pPr lvl="1"/>
            <a:r>
              <a:rPr lang="en-US" altLang="en-US" dirty="0"/>
              <a:t>Such views are called </a:t>
            </a:r>
            <a:r>
              <a:rPr lang="en-US" altLang="en-US" b="1" dirty="0">
                <a:solidFill>
                  <a:srgbClr val="002060"/>
                </a:solidFill>
              </a:rPr>
              <a:t>Materialized view</a:t>
            </a:r>
            <a:r>
              <a:rPr lang="en-US" altLang="en-US" dirty="0"/>
              <a:t>:</a:t>
            </a:r>
          </a:p>
          <a:p>
            <a:r>
              <a:rPr lang="en-US" altLang="en-US" dirty="0"/>
              <a:t>If relations used in the query are updated, the materialized view result becomes out of date</a:t>
            </a:r>
          </a:p>
          <a:p>
            <a:pPr lvl="1"/>
            <a:r>
              <a:rPr lang="en-US" altLang="en-US" dirty="0"/>
              <a:t>Need to </a:t>
            </a:r>
            <a:r>
              <a:rPr lang="en-US" altLang="en-US" b="1" dirty="0">
                <a:solidFill>
                  <a:srgbClr val="002060"/>
                </a:solidFill>
              </a:rPr>
              <a:t>maintain</a:t>
            </a:r>
            <a:r>
              <a:rPr lang="en-US" altLang="en-US" dirty="0"/>
              <a:t> the view, by updating the view whenever the underlying relations are updated.</a:t>
            </a:r>
          </a:p>
        </p:txBody>
      </p:sp>
    </p:spTree>
    <p:extLst>
      <p:ext uri="{BB962C8B-B14F-4D97-AF65-F5344CB8AC3E}">
        <p14:creationId xmlns:p14="http://schemas.microsoft.com/office/powerpoint/2010/main" val="3809851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pPr>
              <a:defRPr/>
            </a:pPr>
            <a:r>
              <a:rPr lang="en-US" dirty="0">
                <a:ea typeface="+mj-ea"/>
              </a:rPr>
              <a:t>Update of a View</a:t>
            </a:r>
          </a:p>
        </p:txBody>
      </p:sp>
      <p:sp>
        <p:nvSpPr>
          <p:cNvPr id="50179" name="Rectangle 3"/>
          <p:cNvSpPr>
            <a:spLocks noGrp="1" noChangeArrowheads="1"/>
          </p:cNvSpPr>
          <p:nvPr>
            <p:ph type="body" idx="1"/>
          </p:nvPr>
        </p:nvSpPr>
        <p:spPr>
          <a:xfrm>
            <a:off x="1719263" y="829866"/>
            <a:ext cx="5696522" cy="3714702"/>
          </a:xfrm>
        </p:spPr>
        <p:txBody>
          <a:bodyPr/>
          <a:lstStyle/>
          <a:p>
            <a:pPr>
              <a:tabLst>
                <a:tab pos="814388" algn="l"/>
              </a:tabLst>
            </a:pPr>
            <a:r>
              <a:rPr lang="en-US" altLang="en-US" dirty="0"/>
              <a:t>Add a new tuple to </a:t>
            </a:r>
            <a:r>
              <a:rPr lang="en-US" altLang="en-US" i="1" dirty="0"/>
              <a:t>faculty </a:t>
            </a:r>
            <a:r>
              <a:rPr lang="en-US" altLang="en-US" dirty="0"/>
              <a:t>view which we defined earlier</a:t>
            </a:r>
            <a:endParaRPr lang="en-US" altLang="en-US" b="1" dirty="0"/>
          </a:p>
          <a:p>
            <a:pPr>
              <a:buNone/>
              <a:tabLst>
                <a:tab pos="814388" algn="l"/>
              </a:tabLst>
            </a:pPr>
            <a:r>
              <a:rPr lang="en-US" altLang="en-US" dirty="0"/>
              <a:t>		</a:t>
            </a:r>
            <a:r>
              <a:rPr lang="en-US" altLang="en-US" b="1" dirty="0"/>
              <a:t>insert into </a:t>
            </a:r>
            <a:r>
              <a:rPr lang="en-US" altLang="en-US" i="1" dirty="0"/>
              <a:t>faculty </a:t>
            </a:r>
          </a:p>
          <a:p>
            <a:pPr>
              <a:buNone/>
              <a:tabLst>
                <a:tab pos="814388" algn="l"/>
              </a:tabLst>
            </a:pPr>
            <a:r>
              <a:rPr lang="en-US" altLang="en-US" b="1" i="1" dirty="0"/>
              <a:t>                       </a:t>
            </a:r>
            <a:r>
              <a:rPr lang="en-US" altLang="en-US" b="1" dirty="0"/>
              <a:t>values </a:t>
            </a:r>
            <a:r>
              <a:rPr lang="en-US" altLang="en-US" dirty="0"/>
              <a:t>('30765', 'Green', 'Music');</a:t>
            </a:r>
          </a:p>
          <a:p>
            <a:pPr>
              <a:tabLst>
                <a:tab pos="814388" algn="l"/>
              </a:tabLst>
            </a:pPr>
            <a:r>
              <a:rPr lang="en-US" altLang="en-US" dirty="0"/>
              <a:t>This insertion must be represented by the insertion into  the </a:t>
            </a:r>
            <a:r>
              <a:rPr lang="en-US" altLang="en-US" i="1" dirty="0"/>
              <a:t>instructor</a:t>
            </a:r>
            <a:r>
              <a:rPr lang="en-US" altLang="en-US" dirty="0"/>
              <a:t> relation</a:t>
            </a:r>
          </a:p>
          <a:p>
            <a:pPr lvl="1">
              <a:tabLst>
                <a:tab pos="814388" algn="l"/>
              </a:tabLst>
            </a:pPr>
            <a:r>
              <a:rPr lang="en-US" altLang="en-US" dirty="0">
                <a:cs typeface="+mn-cs"/>
              </a:rPr>
              <a:t>Must have a  value for salary.</a:t>
            </a:r>
          </a:p>
          <a:p>
            <a:pPr>
              <a:tabLst>
                <a:tab pos="814388" algn="l"/>
              </a:tabLst>
            </a:pPr>
            <a:r>
              <a:rPr lang="en-US" altLang="en-US" dirty="0">
                <a:cs typeface="+mn-cs"/>
              </a:rPr>
              <a:t>Two approaches</a:t>
            </a:r>
          </a:p>
          <a:p>
            <a:pPr lvl="1">
              <a:tabLst>
                <a:tab pos="814388" algn="l"/>
              </a:tabLst>
            </a:pPr>
            <a:r>
              <a:rPr lang="en-US" altLang="en-US" dirty="0">
                <a:cs typeface="+mn-cs"/>
              </a:rPr>
              <a:t>Reject the insert</a:t>
            </a:r>
          </a:p>
          <a:p>
            <a:pPr lvl="1">
              <a:tabLst>
                <a:tab pos="814388" algn="l"/>
              </a:tabLst>
            </a:pPr>
            <a:r>
              <a:rPr lang="en-US" altLang="en-US" dirty="0">
                <a:cs typeface="+mn-cs"/>
              </a:rPr>
              <a:t>Inset the tuple</a:t>
            </a:r>
          </a:p>
          <a:p>
            <a:pPr>
              <a:buNone/>
              <a:tabLst>
                <a:tab pos="814388" algn="l"/>
              </a:tabLst>
            </a:pPr>
            <a:r>
              <a:rPr lang="en-US" altLang="en-US" dirty="0"/>
              <a:t>			('30765', 'Green', 'Music', null)</a:t>
            </a:r>
          </a:p>
          <a:p>
            <a:pPr>
              <a:buNone/>
              <a:tabLst>
                <a:tab pos="814388" algn="l"/>
              </a:tabLst>
            </a:pPr>
            <a:r>
              <a:rPr lang="en-US" altLang="en-US" dirty="0"/>
              <a:t>	      into the </a:t>
            </a:r>
            <a:r>
              <a:rPr lang="en-US" altLang="en-US" i="1" dirty="0"/>
              <a:t>instructor</a:t>
            </a:r>
            <a:r>
              <a:rPr lang="en-US" altLang="en-US" dirty="0"/>
              <a:t> relation</a:t>
            </a:r>
          </a:p>
          <a:p>
            <a:pPr>
              <a:buNone/>
              <a:tabLst>
                <a:tab pos="814388" algn="l"/>
              </a:tabLst>
            </a:pPr>
            <a:endParaRPr lang="en-US" altLang="en-US" sz="1500" dirty="0"/>
          </a:p>
        </p:txBody>
      </p:sp>
    </p:spTree>
    <p:extLst>
      <p:ext uri="{BB962C8B-B14F-4D97-AF65-F5344CB8AC3E}">
        <p14:creationId xmlns:p14="http://schemas.microsoft.com/office/powerpoint/2010/main" val="30197172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1810703" y="88106"/>
            <a:ext cx="6057900" cy="457200"/>
          </a:xfrm>
        </p:spPr>
        <p:txBody>
          <a:bodyPr/>
          <a:lstStyle/>
          <a:p>
            <a:pPr>
              <a:defRPr/>
            </a:pPr>
            <a:r>
              <a:rPr lang="en-US" dirty="0">
                <a:ea typeface="+mj-ea"/>
              </a:rPr>
              <a:t>Some Updates Cannot be Translated Uniquely</a:t>
            </a:r>
          </a:p>
        </p:txBody>
      </p:sp>
      <p:sp>
        <p:nvSpPr>
          <p:cNvPr id="52227" name="Rectangle 3"/>
          <p:cNvSpPr>
            <a:spLocks noGrp="1" noChangeArrowheads="1"/>
          </p:cNvSpPr>
          <p:nvPr>
            <p:ph type="body" idx="1"/>
          </p:nvPr>
        </p:nvSpPr>
        <p:spPr>
          <a:xfrm>
            <a:off x="1742243" y="901438"/>
            <a:ext cx="5527238" cy="3121922"/>
          </a:xfrm>
        </p:spPr>
        <p:txBody>
          <a:bodyPr/>
          <a:lstStyle/>
          <a:p>
            <a:r>
              <a:rPr lang="en-US" altLang="en-US" b="1" dirty="0"/>
              <a:t>create view </a:t>
            </a:r>
            <a:r>
              <a:rPr lang="en-US" altLang="en-US" i="1" dirty="0" err="1"/>
              <a:t>instructor_info</a:t>
            </a:r>
            <a:r>
              <a:rPr lang="en-US" altLang="en-US" i="1" dirty="0"/>
              <a:t> </a:t>
            </a:r>
            <a:r>
              <a:rPr lang="en-US" altLang="en-US" b="1" dirty="0"/>
              <a:t>as</a:t>
            </a:r>
            <a:br>
              <a:rPr lang="en-US" altLang="en-US" b="1" dirty="0"/>
            </a:br>
            <a:r>
              <a:rPr lang="en-US" altLang="en-US" b="1" dirty="0"/>
              <a:t>      select </a:t>
            </a:r>
            <a:r>
              <a:rPr lang="en-US" altLang="en-US" i="1" dirty="0"/>
              <a:t>ID</a:t>
            </a:r>
            <a:r>
              <a:rPr lang="en-US" altLang="en-US" dirty="0"/>
              <a:t>, </a:t>
            </a:r>
            <a:r>
              <a:rPr lang="en-US" altLang="en-US" i="1" dirty="0"/>
              <a:t>name</a:t>
            </a:r>
            <a:r>
              <a:rPr lang="en-US" altLang="en-US" dirty="0"/>
              <a:t>, </a:t>
            </a:r>
            <a:r>
              <a:rPr lang="en-US" altLang="en-US" i="1" dirty="0"/>
              <a:t>building</a:t>
            </a:r>
            <a:br>
              <a:rPr lang="en-US" altLang="en-US" i="1" dirty="0"/>
            </a:br>
            <a:r>
              <a:rPr lang="en-US" altLang="en-US" i="1" dirty="0"/>
              <a:t>       </a:t>
            </a:r>
            <a:r>
              <a:rPr lang="en-US" altLang="en-US" b="1" dirty="0"/>
              <a:t>from </a:t>
            </a:r>
            <a:r>
              <a:rPr lang="en-US" altLang="en-US" i="1" dirty="0"/>
              <a:t>instructor</a:t>
            </a:r>
            <a:r>
              <a:rPr lang="en-US" altLang="en-US" dirty="0"/>
              <a:t>, </a:t>
            </a:r>
            <a:r>
              <a:rPr lang="en-US" altLang="en-US" i="1" dirty="0"/>
              <a:t>department</a:t>
            </a:r>
            <a:br>
              <a:rPr lang="en-US" altLang="en-US" i="1" dirty="0"/>
            </a:br>
            <a:r>
              <a:rPr lang="en-US" altLang="en-US" i="1" dirty="0"/>
              <a:t>       </a:t>
            </a:r>
            <a:r>
              <a:rPr lang="en-US" altLang="en-US" b="1" dirty="0"/>
              <a:t>where </a:t>
            </a:r>
            <a:r>
              <a:rPr lang="en-US" altLang="en-US" i="1" dirty="0" err="1"/>
              <a:t>instructor</a:t>
            </a:r>
            <a:r>
              <a:rPr lang="en-US" altLang="en-US" dirty="0" err="1"/>
              <a:t>.</a:t>
            </a:r>
            <a:r>
              <a:rPr lang="en-US" altLang="en-US" i="1" dirty="0" err="1"/>
              <a:t>dept_name</a:t>
            </a:r>
            <a:r>
              <a:rPr lang="en-US" altLang="en-US" dirty="0"/>
              <a:t>= </a:t>
            </a:r>
            <a:r>
              <a:rPr lang="en-US" altLang="en-US" i="1" dirty="0" err="1"/>
              <a:t>department</a:t>
            </a:r>
            <a:r>
              <a:rPr lang="en-US" altLang="en-US" dirty="0" err="1"/>
              <a:t>.</a:t>
            </a:r>
            <a:r>
              <a:rPr lang="en-US" altLang="en-US" i="1" dirty="0" err="1"/>
              <a:t>dept_name</a:t>
            </a:r>
            <a:r>
              <a:rPr lang="en-US" altLang="en-US" dirty="0"/>
              <a:t>;</a:t>
            </a:r>
          </a:p>
          <a:p>
            <a:r>
              <a:rPr lang="en-US" altLang="en-US" b="1" dirty="0">
                <a:sym typeface="Symbol" panose="05050102010706020507" pitchFamily="18" charset="2"/>
              </a:rPr>
              <a:t>insert into </a:t>
            </a:r>
            <a:r>
              <a:rPr lang="en-US" altLang="en-US" i="1" dirty="0" err="1">
                <a:sym typeface="Symbol" panose="05050102010706020507" pitchFamily="18" charset="2"/>
              </a:rPr>
              <a:t>instructor_info</a:t>
            </a:r>
            <a:r>
              <a:rPr lang="en-US" altLang="en-US" i="1" dirty="0">
                <a:sym typeface="Symbol" panose="05050102010706020507" pitchFamily="18" charset="2"/>
              </a:rPr>
              <a:t> </a:t>
            </a:r>
          </a:p>
          <a:p>
            <a:pPr>
              <a:buNone/>
            </a:pPr>
            <a:r>
              <a:rPr lang="en-US" altLang="en-US" b="1" i="1" dirty="0">
                <a:sym typeface="Symbol" panose="05050102010706020507" pitchFamily="18" charset="2"/>
              </a:rPr>
              <a:t>             </a:t>
            </a:r>
            <a:r>
              <a:rPr lang="en-US" altLang="en-US" b="1" dirty="0">
                <a:sym typeface="Symbol" panose="05050102010706020507" pitchFamily="18" charset="2"/>
              </a:rPr>
              <a:t>values </a:t>
            </a:r>
            <a:r>
              <a:rPr lang="en-US" altLang="en-US" dirty="0">
                <a:sym typeface="Symbol" panose="05050102010706020507" pitchFamily="18" charset="2"/>
              </a:rPr>
              <a:t>('69987', 'White', 'Taylor');</a:t>
            </a:r>
          </a:p>
          <a:p>
            <a:r>
              <a:rPr lang="en-US" altLang="en-US" dirty="0">
                <a:sym typeface="Symbol" panose="05050102010706020507" pitchFamily="18" charset="2"/>
              </a:rPr>
              <a:t>Issues</a:t>
            </a:r>
          </a:p>
          <a:p>
            <a:pPr lvl="1"/>
            <a:r>
              <a:rPr lang="en-US" altLang="en-US" dirty="0"/>
              <a:t>Which department, if multiple departments in Taylor?</a:t>
            </a:r>
          </a:p>
          <a:p>
            <a:pPr lvl="1"/>
            <a:r>
              <a:rPr lang="en-US" altLang="en-US" dirty="0"/>
              <a:t>What if no department is in Taylor?</a:t>
            </a:r>
            <a:endParaRPr lang="en-US" altLang="en-US" b="1" dirty="0"/>
          </a:p>
        </p:txBody>
      </p:sp>
    </p:spTree>
    <p:extLst>
      <p:ext uri="{BB962C8B-B14F-4D97-AF65-F5344CB8AC3E}">
        <p14:creationId xmlns:p14="http://schemas.microsoft.com/office/powerpoint/2010/main" val="1515069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pPr>
              <a:defRPr/>
            </a:pPr>
            <a:r>
              <a:rPr lang="en-US" dirty="0">
                <a:ea typeface="+mj-ea"/>
              </a:rPr>
              <a:t>And Some Not at All</a:t>
            </a:r>
          </a:p>
        </p:txBody>
      </p:sp>
      <p:sp>
        <p:nvSpPr>
          <p:cNvPr id="54275" name="Rectangle 3"/>
          <p:cNvSpPr>
            <a:spLocks noGrp="1" noChangeArrowheads="1"/>
          </p:cNvSpPr>
          <p:nvPr>
            <p:ph type="body" idx="1"/>
          </p:nvPr>
        </p:nvSpPr>
        <p:spPr>
          <a:xfrm>
            <a:off x="1719263" y="820342"/>
            <a:ext cx="4800410" cy="2562939"/>
          </a:xfrm>
        </p:spPr>
        <p:txBody>
          <a:bodyPr/>
          <a:lstStyle/>
          <a:p>
            <a:r>
              <a:rPr lang="en-US" altLang="en-US" b="1" dirty="0"/>
              <a:t>create view </a:t>
            </a:r>
            <a:r>
              <a:rPr lang="en-US" altLang="en-US" i="1" dirty="0" err="1"/>
              <a:t>history_instructors</a:t>
            </a:r>
            <a:r>
              <a:rPr lang="en-US" altLang="en-US" i="1" dirty="0"/>
              <a:t> </a:t>
            </a:r>
            <a:r>
              <a:rPr lang="en-US" altLang="en-US" b="1" dirty="0"/>
              <a:t>as</a:t>
            </a:r>
            <a:br>
              <a:rPr lang="en-US" altLang="en-US" b="1" dirty="0"/>
            </a:b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a:t>
            </a:r>
            <a:r>
              <a:rPr lang="en-US" altLang="en-US" dirty="0"/>
              <a:t>= 'History';</a:t>
            </a:r>
          </a:p>
          <a:p>
            <a:r>
              <a:rPr lang="en-US" altLang="en-US" dirty="0"/>
              <a:t>What happens if we insert </a:t>
            </a:r>
          </a:p>
          <a:p>
            <a:pPr>
              <a:buNone/>
            </a:pPr>
            <a:r>
              <a:rPr lang="en-US" altLang="en-US" dirty="0"/>
              <a:t>           ('25566', 'Brown', 'Biology', 100000)</a:t>
            </a:r>
          </a:p>
          <a:p>
            <a:pPr>
              <a:buNone/>
            </a:pPr>
            <a:r>
              <a:rPr lang="en-US" altLang="en-US" dirty="0"/>
              <a:t>       into </a:t>
            </a:r>
            <a:r>
              <a:rPr lang="en-US" altLang="en-US" i="1" dirty="0" err="1"/>
              <a:t>history_instructors</a:t>
            </a:r>
            <a:r>
              <a:rPr lang="en-US" altLang="en-US" i="1" dirty="0"/>
              <a:t>?</a:t>
            </a:r>
            <a:endParaRPr lang="en-US" altLang="en-US" dirty="0"/>
          </a:p>
        </p:txBody>
      </p:sp>
    </p:spTree>
    <p:extLst>
      <p:ext uri="{BB962C8B-B14F-4D97-AF65-F5344CB8AC3E}">
        <p14:creationId xmlns:p14="http://schemas.microsoft.com/office/powerpoint/2010/main" val="9597896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pPr>
              <a:defRPr/>
            </a:pPr>
            <a:r>
              <a:rPr lang="en-US" dirty="0">
                <a:ea typeface="+mj-ea"/>
              </a:rPr>
              <a:t>View Updates in SQL </a:t>
            </a:r>
          </a:p>
        </p:txBody>
      </p:sp>
      <p:sp>
        <p:nvSpPr>
          <p:cNvPr id="52227" name="Rectangle 3"/>
          <p:cNvSpPr>
            <a:spLocks noGrp="1" noChangeArrowheads="1"/>
          </p:cNvSpPr>
          <p:nvPr>
            <p:ph type="body" idx="1"/>
          </p:nvPr>
        </p:nvSpPr>
        <p:spPr>
          <a:xfrm>
            <a:off x="1719263" y="921957"/>
            <a:ext cx="5550218" cy="2388172"/>
          </a:xfrm>
        </p:spPr>
        <p:txBody>
          <a:bodyPr/>
          <a:lstStyle/>
          <a:p>
            <a:r>
              <a:rPr lang="en-US" altLang="en-US" dirty="0"/>
              <a:t>Most SQL implementations allow updates only on simple views </a:t>
            </a:r>
          </a:p>
          <a:p>
            <a:pPr lvl="1"/>
            <a:r>
              <a:rPr lang="en-US" altLang="en-US" dirty="0"/>
              <a:t>The </a:t>
            </a:r>
            <a:r>
              <a:rPr lang="en-US" altLang="en-US" b="1" dirty="0"/>
              <a:t>from </a:t>
            </a:r>
            <a:r>
              <a:rPr lang="en-US" altLang="en-US" dirty="0"/>
              <a:t>clause has only one database relation.</a:t>
            </a:r>
          </a:p>
          <a:p>
            <a:pPr lvl="1"/>
            <a:r>
              <a:rPr lang="en-US" altLang="en-US" dirty="0"/>
              <a:t>The </a:t>
            </a:r>
            <a:r>
              <a:rPr lang="en-US" altLang="en-US" b="1" dirty="0"/>
              <a:t>select </a:t>
            </a:r>
            <a:r>
              <a:rPr lang="en-US" altLang="en-US" dirty="0"/>
              <a:t>clause contains only attribute names of the relation, and does not have any expressions, aggregates, or </a:t>
            </a:r>
            <a:r>
              <a:rPr lang="en-US" altLang="en-US" b="1" dirty="0"/>
              <a:t>distinct </a:t>
            </a:r>
            <a:r>
              <a:rPr lang="en-US" altLang="en-US" dirty="0"/>
              <a:t>specification.</a:t>
            </a:r>
          </a:p>
          <a:p>
            <a:pPr lvl="1"/>
            <a:r>
              <a:rPr lang="en-US" altLang="en-US" dirty="0"/>
              <a:t>Any attribute not listed in the </a:t>
            </a:r>
            <a:r>
              <a:rPr lang="en-US" altLang="en-US" b="1" dirty="0"/>
              <a:t>select </a:t>
            </a:r>
            <a:r>
              <a:rPr lang="en-US" altLang="en-US" dirty="0"/>
              <a:t>clause can be set to null</a:t>
            </a:r>
          </a:p>
          <a:p>
            <a:pPr lvl="1"/>
            <a:r>
              <a:rPr lang="en-US" altLang="en-US" dirty="0"/>
              <a:t>The query does not have a </a:t>
            </a:r>
            <a:r>
              <a:rPr lang="en-US" altLang="en-US" b="1" dirty="0"/>
              <a:t>group </a:t>
            </a:r>
            <a:r>
              <a:rPr lang="en-US" altLang="en-US" dirty="0"/>
              <a:t>by or </a:t>
            </a:r>
            <a:r>
              <a:rPr lang="en-US" altLang="en-US" b="1" dirty="0"/>
              <a:t>having </a:t>
            </a:r>
            <a:r>
              <a:rPr lang="en-US" altLang="en-US" dirty="0"/>
              <a:t>clause.</a:t>
            </a:r>
          </a:p>
          <a:p>
            <a:pPr lvl="1"/>
            <a:endParaRPr lang="en-US" altLang="en-US" dirty="0"/>
          </a:p>
        </p:txBody>
      </p:sp>
    </p:spTree>
    <p:extLst>
      <p:ext uri="{BB962C8B-B14F-4D97-AF65-F5344CB8AC3E}">
        <p14:creationId xmlns:p14="http://schemas.microsoft.com/office/powerpoint/2010/main" val="6943173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CE2B6F-CDDF-2148-B634-12FC67FCB71F}"/>
              </a:ext>
            </a:extLst>
          </p:cNvPr>
          <p:cNvSpPr>
            <a:spLocks noGrp="1"/>
          </p:cNvSpPr>
          <p:nvPr>
            <p:ph idx="1"/>
          </p:nvPr>
        </p:nvSpPr>
        <p:spPr>
          <a:xfrm>
            <a:off x="152400" y="514350"/>
            <a:ext cx="8839200" cy="4114800"/>
          </a:xfrm>
        </p:spPr>
        <p:txBody>
          <a:bodyPr/>
          <a:lstStyle/>
          <a:p>
            <a:r>
              <a:rPr lang="en-US" sz="1600" dirty="0"/>
              <a:t>Realization of one of Codd’s Rules: “</a:t>
            </a:r>
            <a:r>
              <a:rPr lang="en-US" sz="1600" b="1" dirty="0"/>
              <a:t>Rule 5:</a:t>
            </a:r>
            <a:r>
              <a:rPr lang="en-US" sz="1600" dirty="0"/>
              <a:t> The </a:t>
            </a:r>
            <a:r>
              <a:rPr lang="en-US" sz="1600" i="1" dirty="0"/>
              <a:t>comprehensive data sublanguage rule</a:t>
            </a:r>
            <a:r>
              <a:rPr lang="en-US" sz="1600" dirty="0"/>
              <a:t>:</a:t>
            </a:r>
          </a:p>
          <a:p>
            <a:pPr marL="457200" lvl="1" indent="0">
              <a:buNone/>
            </a:pPr>
            <a:r>
              <a:rPr lang="en-US" sz="1400" dirty="0"/>
              <a:t>A relational system may support several languages and various modes of terminal use (for example, the fill-in-the-blanks mode). However, there must be at least one language whose statements are expressible, per some well-defined syntax, as character strings and that is comprehensive in supporting all of the following items:</a:t>
            </a:r>
          </a:p>
          <a:p>
            <a:pPr lvl="2"/>
            <a:r>
              <a:rPr lang="en-US" sz="1200" dirty="0"/>
              <a:t>Data definition.</a:t>
            </a:r>
          </a:p>
          <a:p>
            <a:pPr lvl="2"/>
            <a:r>
              <a:rPr lang="en-US" sz="1200" dirty="0"/>
              <a:t>View definition.</a:t>
            </a:r>
          </a:p>
          <a:p>
            <a:pPr lvl="2"/>
            <a:r>
              <a:rPr lang="en-US" sz="1200" dirty="0"/>
              <a:t>Data manipulation (interactive and by program).</a:t>
            </a:r>
          </a:p>
          <a:p>
            <a:pPr lvl="2"/>
            <a:r>
              <a:rPr lang="en-US" sz="1200" dirty="0"/>
              <a:t>Integrity constraints.</a:t>
            </a:r>
          </a:p>
          <a:p>
            <a:pPr lvl="2"/>
            <a:r>
              <a:rPr lang="en-US" sz="1200" dirty="0"/>
              <a:t>Authorization.</a:t>
            </a:r>
          </a:p>
          <a:p>
            <a:pPr lvl="2"/>
            <a:r>
              <a:rPr lang="en-US" sz="1200" dirty="0"/>
              <a:t>Transaction boundaries (begin, commit and rollback).”</a:t>
            </a:r>
            <a:br>
              <a:rPr lang="en-US" sz="1200" dirty="0"/>
            </a:br>
            <a:endParaRPr lang="en-US" sz="1200" dirty="0"/>
          </a:p>
          <a:p>
            <a:r>
              <a:rPr lang="en-US" sz="1600" dirty="0"/>
              <a:t>Views provide several benefits. Three core benefits are:</a:t>
            </a:r>
          </a:p>
          <a:p>
            <a:pPr marL="800100" lvl="1" indent="-342900">
              <a:buFont typeface="+mj-lt"/>
              <a:buAutoNum type="arabicPeriod"/>
            </a:pPr>
            <a:r>
              <a:rPr lang="en-US" sz="1400" dirty="0"/>
              <a:t>Enabling queries without exposing sensitive information.</a:t>
            </a:r>
          </a:p>
          <a:p>
            <a:pPr marL="800100" lvl="1" indent="-342900">
              <a:buFont typeface="+mj-lt"/>
              <a:buAutoNum type="arabicPeriod"/>
            </a:pPr>
            <a:r>
              <a:rPr lang="en-US" sz="1400" dirty="0"/>
              <a:t>Encapsulation: The underlying data model can evolve without changing apps using views.</a:t>
            </a:r>
          </a:p>
          <a:p>
            <a:pPr marL="800100" lvl="1" indent="-342900">
              <a:buFont typeface="+mj-lt"/>
              <a:buAutoNum type="arabicPeriod"/>
            </a:pPr>
            <a:r>
              <a:rPr lang="en-US" sz="1400" dirty="0"/>
              <a:t>Separation of concerns/Bounded complexity: Developers can be productive without being SQL experts.</a:t>
            </a:r>
            <a:br>
              <a:rPr lang="en-US" sz="1400" dirty="0"/>
            </a:br>
            <a:r>
              <a:rPr lang="en-US" sz="1400" dirty="0"/>
              <a:t>The focus on UI, web application, ... expertise.</a:t>
            </a:r>
          </a:p>
          <a:p>
            <a:pPr lvl="1"/>
            <a:endParaRPr lang="en-US" sz="1400" dirty="0"/>
          </a:p>
          <a:p>
            <a:endParaRPr lang="en-US" sz="1600" dirty="0"/>
          </a:p>
        </p:txBody>
      </p:sp>
      <p:sp>
        <p:nvSpPr>
          <p:cNvPr id="3" name="Title 2">
            <a:extLst>
              <a:ext uri="{FF2B5EF4-FFF2-40B4-BE49-F238E27FC236}">
                <a16:creationId xmlns:a16="http://schemas.microsoft.com/office/drawing/2014/main" id="{B7F69457-9783-FD44-8B79-98197D896A31}"/>
              </a:ext>
            </a:extLst>
          </p:cNvPr>
          <p:cNvSpPr>
            <a:spLocks noGrp="1"/>
          </p:cNvSpPr>
          <p:nvPr>
            <p:ph type="title"/>
          </p:nvPr>
        </p:nvSpPr>
        <p:spPr/>
        <p:txBody>
          <a:bodyPr/>
          <a:lstStyle/>
          <a:p>
            <a:r>
              <a:rPr lang="en-US" dirty="0"/>
              <a:t>View Summary</a:t>
            </a:r>
          </a:p>
        </p:txBody>
      </p:sp>
    </p:spTree>
    <p:extLst>
      <p:ext uri="{BB962C8B-B14F-4D97-AF65-F5344CB8AC3E}">
        <p14:creationId xmlns:p14="http://schemas.microsoft.com/office/powerpoint/2010/main" val="6782666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Constraints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4: ER, Relational, SQL (IV) 		© Donald F. Ferguson, 2021</a:t>
            </a:r>
            <a:endParaRPr lang="en-US" altLang="en-US" sz="800" i="1" dirty="0">
              <a:solidFill>
                <a:schemeClr val="bg1"/>
              </a:solidFill>
            </a:endParaRPr>
          </a:p>
        </p:txBody>
      </p:sp>
    </p:spTree>
    <p:extLst>
      <p:ext uri="{BB962C8B-B14F-4D97-AF65-F5344CB8AC3E}">
        <p14:creationId xmlns:p14="http://schemas.microsoft.com/office/powerpoint/2010/main" val="27792896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pPr>
              <a:defRPr/>
            </a:pPr>
            <a:r>
              <a:rPr lang="en-US" dirty="0">
                <a:ea typeface="+mj-ea"/>
              </a:rPr>
              <a:t>Integrity Constraints</a:t>
            </a:r>
          </a:p>
        </p:txBody>
      </p:sp>
      <p:sp>
        <p:nvSpPr>
          <p:cNvPr id="56323" name="Rectangle 3"/>
          <p:cNvSpPr>
            <a:spLocks noGrp="1" noChangeArrowheads="1"/>
          </p:cNvSpPr>
          <p:nvPr>
            <p:ph type="body" idx="1"/>
          </p:nvPr>
        </p:nvSpPr>
        <p:spPr>
          <a:xfrm>
            <a:off x="1717288" y="851298"/>
            <a:ext cx="5629229" cy="3226927"/>
          </a:xfrm>
        </p:spPr>
        <p:txBody>
          <a:bodyPr/>
          <a:lstStyle/>
          <a:p>
            <a:r>
              <a:rPr lang="en-US" altLang="en-US" dirty="0"/>
              <a:t>Integrity constraints guard against accidental damage to the database, by ensuring that authorized changes to the database do not result in a loss of data consistency. </a:t>
            </a:r>
          </a:p>
          <a:p>
            <a:pPr lvl="1"/>
            <a:r>
              <a:rPr lang="en-US" altLang="en-US" dirty="0"/>
              <a:t>A checking account must have a balance greater than $10,000.00</a:t>
            </a:r>
          </a:p>
          <a:p>
            <a:pPr lvl="1"/>
            <a:r>
              <a:rPr lang="en-US" altLang="en-US" dirty="0"/>
              <a:t>A salary of a bank employee must be at least $4.00 an hour</a:t>
            </a:r>
          </a:p>
          <a:p>
            <a:pPr lvl="1"/>
            <a:r>
              <a:rPr lang="en-US" altLang="en-US" dirty="0"/>
              <a:t>A customer must have a (non-null) phone number</a:t>
            </a:r>
          </a:p>
          <a:p>
            <a:pPr lvl="1"/>
            <a:endParaRPr lang="en-US" altLang="en-US" dirty="0"/>
          </a:p>
          <a:p>
            <a:endParaRPr lang="en-US" altLang="en-US" dirty="0"/>
          </a:p>
        </p:txBody>
      </p:sp>
      <p:sp>
        <p:nvSpPr>
          <p:cNvPr id="2" name="TextBox 1">
            <a:extLst>
              <a:ext uri="{FF2B5EF4-FFF2-40B4-BE49-F238E27FC236}">
                <a16:creationId xmlns:a16="http://schemas.microsoft.com/office/drawing/2014/main" id="{B3B73E13-3569-C24A-BCCE-926EFE0FD2D5}"/>
              </a:ext>
            </a:extLst>
          </p:cNvPr>
          <p:cNvSpPr txBox="1"/>
          <p:nvPr/>
        </p:nvSpPr>
        <p:spPr>
          <a:xfrm>
            <a:off x="101223" y="3447871"/>
            <a:ext cx="3739678" cy="1323439"/>
          </a:xfrm>
          <a:prstGeom prst="rect">
            <a:avLst/>
          </a:prstGeom>
          <a:noFill/>
        </p:spPr>
        <p:txBody>
          <a:bodyPr wrap="none" rtlCol="0">
            <a:spAutoFit/>
          </a:bodyPr>
          <a:lstStyle/>
          <a:p>
            <a:r>
              <a:rPr lang="en-US" sz="1600" dirty="0">
                <a:solidFill>
                  <a:srgbClr val="FF0000"/>
                </a:solidFill>
              </a:rPr>
              <a:t>Note:</a:t>
            </a:r>
          </a:p>
          <a:p>
            <a:pPr marL="285750" indent="-285750">
              <a:buFont typeface="Arial" panose="020B0604020202020204" pitchFamily="34" charset="0"/>
              <a:buChar char="•"/>
            </a:pPr>
            <a:r>
              <a:rPr lang="en-US" sz="1600" dirty="0">
                <a:solidFill>
                  <a:srgbClr val="FF0000"/>
                </a:solidFill>
              </a:rPr>
              <a:t>Integrating constraints as part of data</a:t>
            </a:r>
            <a:br>
              <a:rPr lang="en-US" sz="1600" dirty="0">
                <a:solidFill>
                  <a:srgbClr val="FF0000"/>
                </a:solidFill>
              </a:rPr>
            </a:br>
            <a:r>
              <a:rPr lang="en-US" sz="1600" dirty="0">
                <a:solidFill>
                  <a:srgbClr val="FF0000"/>
                </a:solidFill>
              </a:rPr>
              <a:t>definition is one of the major benefits.</a:t>
            </a:r>
          </a:p>
          <a:p>
            <a:pPr marL="285750" indent="-285750">
              <a:buFont typeface="Arial" panose="020B0604020202020204" pitchFamily="34" charset="0"/>
              <a:buChar char="•"/>
            </a:pPr>
            <a:r>
              <a:rPr lang="en-US" sz="1600" dirty="0">
                <a:solidFill>
                  <a:srgbClr val="FF0000"/>
                </a:solidFill>
              </a:rPr>
              <a:t>Eliminates the need to coordinate code</a:t>
            </a:r>
            <a:br>
              <a:rPr lang="en-US" sz="1600" dirty="0">
                <a:solidFill>
                  <a:srgbClr val="FF0000"/>
                </a:solidFill>
              </a:rPr>
            </a:br>
            <a:r>
              <a:rPr lang="en-US" sz="1600" dirty="0">
                <a:solidFill>
                  <a:srgbClr val="FF0000"/>
                </a:solidFill>
              </a:rPr>
              <a:t>in multiple applications.</a:t>
            </a:r>
          </a:p>
        </p:txBody>
      </p:sp>
      <p:sp>
        <p:nvSpPr>
          <p:cNvPr id="3" name="Can 2">
            <a:extLst>
              <a:ext uri="{FF2B5EF4-FFF2-40B4-BE49-F238E27FC236}">
                <a16:creationId xmlns:a16="http://schemas.microsoft.com/office/drawing/2014/main" id="{82932687-4B9E-A24F-9E35-04F1C45C0F47}"/>
              </a:ext>
            </a:extLst>
          </p:cNvPr>
          <p:cNvSpPr/>
          <p:nvPr/>
        </p:nvSpPr>
        <p:spPr bwMode="auto">
          <a:xfrm>
            <a:off x="4961666" y="3950581"/>
            <a:ext cx="990600" cy="762000"/>
          </a:xfrm>
          <a:prstGeom prst="can">
            <a:avLst/>
          </a:prstGeom>
          <a:solidFill>
            <a:srgbClr val="00B0F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Helvetica" charset="0"/>
            </a:endParaRPr>
          </a:p>
        </p:txBody>
      </p:sp>
      <p:sp>
        <p:nvSpPr>
          <p:cNvPr id="4" name="Rounded Rectangle 3">
            <a:extLst>
              <a:ext uri="{FF2B5EF4-FFF2-40B4-BE49-F238E27FC236}">
                <a16:creationId xmlns:a16="http://schemas.microsoft.com/office/drawing/2014/main" id="{EE84AF3B-F3EF-AF47-A924-B2C28A90DF89}"/>
              </a:ext>
            </a:extLst>
          </p:cNvPr>
          <p:cNvSpPr/>
          <p:nvPr/>
        </p:nvSpPr>
        <p:spPr bwMode="auto">
          <a:xfrm>
            <a:off x="3669905" y="2707163"/>
            <a:ext cx="877869" cy="533400"/>
          </a:xfrm>
          <a:prstGeom prst="roundRect">
            <a:avLst/>
          </a:prstGeom>
          <a:solidFill>
            <a:schemeClr val="accent1">
              <a:lumMod val="50000"/>
            </a:schemeClr>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1"/>
                </a:solidFill>
                <a:effectLst/>
                <a:latin typeface="Helvetica" charset="0"/>
              </a:rPr>
              <a:t>Application</a:t>
            </a:r>
            <a:br>
              <a:rPr kumimoji="0" lang="en-US" sz="1200" b="0" i="0" u="none" strike="noStrike" cap="none" normalizeH="0" baseline="0" dirty="0">
                <a:ln>
                  <a:noFill/>
                </a:ln>
                <a:solidFill>
                  <a:schemeClr val="accent1"/>
                </a:solidFill>
                <a:effectLst/>
                <a:latin typeface="Helvetica" charset="0"/>
              </a:rPr>
            </a:br>
            <a:r>
              <a:rPr kumimoji="0" lang="en-US" sz="1200" b="0" i="0" u="none" strike="noStrike" cap="none" normalizeH="0" baseline="0" dirty="0">
                <a:ln>
                  <a:noFill/>
                </a:ln>
                <a:solidFill>
                  <a:schemeClr val="accent1"/>
                </a:solidFill>
                <a:effectLst/>
                <a:latin typeface="Helvetica" charset="0"/>
              </a:rPr>
              <a:t>A</a:t>
            </a:r>
          </a:p>
        </p:txBody>
      </p:sp>
      <p:sp>
        <p:nvSpPr>
          <p:cNvPr id="7" name="Rounded Rectangle 6">
            <a:extLst>
              <a:ext uri="{FF2B5EF4-FFF2-40B4-BE49-F238E27FC236}">
                <a16:creationId xmlns:a16="http://schemas.microsoft.com/office/drawing/2014/main" id="{48FE4EB2-12BB-2A48-9992-874EA178BB82}"/>
              </a:ext>
            </a:extLst>
          </p:cNvPr>
          <p:cNvSpPr/>
          <p:nvPr/>
        </p:nvSpPr>
        <p:spPr bwMode="auto">
          <a:xfrm>
            <a:off x="4910019" y="2707163"/>
            <a:ext cx="877869" cy="533400"/>
          </a:xfrm>
          <a:prstGeom prst="roundRect">
            <a:avLst/>
          </a:prstGeom>
          <a:solidFill>
            <a:schemeClr val="accent1">
              <a:lumMod val="50000"/>
            </a:schemeClr>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1"/>
                </a:solidFill>
                <a:effectLst/>
                <a:latin typeface="Helvetica" charset="0"/>
              </a:rPr>
              <a:t>Application</a:t>
            </a:r>
            <a:br>
              <a:rPr kumimoji="0" lang="en-US" sz="1200" b="0" i="0" u="none" strike="noStrike" cap="none" normalizeH="0" baseline="0" dirty="0">
                <a:ln>
                  <a:noFill/>
                </a:ln>
                <a:solidFill>
                  <a:schemeClr val="accent1"/>
                </a:solidFill>
                <a:effectLst/>
                <a:latin typeface="Helvetica" charset="0"/>
              </a:rPr>
            </a:br>
            <a:r>
              <a:rPr kumimoji="0" lang="en-US" sz="1200" b="0" i="0" u="none" strike="noStrike" cap="none" normalizeH="0" baseline="0" dirty="0">
                <a:ln>
                  <a:noFill/>
                </a:ln>
                <a:solidFill>
                  <a:schemeClr val="accent1"/>
                </a:solidFill>
                <a:effectLst/>
                <a:latin typeface="Helvetica" charset="0"/>
              </a:rPr>
              <a:t>B</a:t>
            </a:r>
          </a:p>
        </p:txBody>
      </p:sp>
      <p:sp>
        <p:nvSpPr>
          <p:cNvPr id="8" name="Rounded Rectangle 7">
            <a:extLst>
              <a:ext uri="{FF2B5EF4-FFF2-40B4-BE49-F238E27FC236}">
                <a16:creationId xmlns:a16="http://schemas.microsoft.com/office/drawing/2014/main" id="{60C61097-7F86-6149-8148-69A90285C8FA}"/>
              </a:ext>
            </a:extLst>
          </p:cNvPr>
          <p:cNvSpPr/>
          <p:nvPr/>
        </p:nvSpPr>
        <p:spPr bwMode="auto">
          <a:xfrm>
            <a:off x="6866310" y="2695547"/>
            <a:ext cx="877869" cy="533400"/>
          </a:xfrm>
          <a:prstGeom prst="roundRect">
            <a:avLst/>
          </a:prstGeom>
          <a:solidFill>
            <a:schemeClr val="accent1">
              <a:lumMod val="50000"/>
            </a:schemeClr>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accent1"/>
                </a:solidFill>
                <a:effectLst/>
                <a:latin typeface="Helvetica" charset="0"/>
              </a:rPr>
              <a:t>Application</a:t>
            </a:r>
            <a:br>
              <a:rPr kumimoji="0" lang="en-US" sz="1200" b="0" i="0" u="none" strike="noStrike" cap="none" normalizeH="0" baseline="0" dirty="0">
                <a:ln>
                  <a:noFill/>
                </a:ln>
                <a:solidFill>
                  <a:schemeClr val="accent1"/>
                </a:solidFill>
                <a:effectLst/>
                <a:latin typeface="Helvetica" charset="0"/>
              </a:rPr>
            </a:br>
            <a:r>
              <a:rPr kumimoji="0" lang="en-US" sz="1200" b="0" i="0" u="none" strike="noStrike" cap="none" normalizeH="0" baseline="0" dirty="0">
                <a:ln>
                  <a:noFill/>
                </a:ln>
                <a:solidFill>
                  <a:schemeClr val="accent1"/>
                </a:solidFill>
                <a:effectLst/>
                <a:latin typeface="Helvetica" charset="0"/>
              </a:rPr>
              <a:t>N</a:t>
            </a:r>
          </a:p>
        </p:txBody>
      </p:sp>
      <p:sp>
        <p:nvSpPr>
          <p:cNvPr id="5" name="TextBox 4">
            <a:extLst>
              <a:ext uri="{FF2B5EF4-FFF2-40B4-BE49-F238E27FC236}">
                <a16:creationId xmlns:a16="http://schemas.microsoft.com/office/drawing/2014/main" id="{037A68CA-F04B-9840-BCB0-611D9D9BA501}"/>
              </a:ext>
            </a:extLst>
          </p:cNvPr>
          <p:cNvSpPr txBox="1"/>
          <p:nvPr/>
        </p:nvSpPr>
        <p:spPr>
          <a:xfrm>
            <a:off x="5952266" y="2606598"/>
            <a:ext cx="819455" cy="646331"/>
          </a:xfrm>
          <a:prstGeom prst="rect">
            <a:avLst/>
          </a:prstGeom>
          <a:noFill/>
        </p:spPr>
        <p:txBody>
          <a:bodyPr wrap="none" rtlCol="0">
            <a:spAutoFit/>
          </a:bodyPr>
          <a:lstStyle/>
          <a:p>
            <a:r>
              <a:rPr lang="en-US" dirty="0"/>
              <a:t>...	...</a:t>
            </a:r>
          </a:p>
          <a:p>
            <a:r>
              <a:rPr lang="en-US" dirty="0"/>
              <a:t>...	...</a:t>
            </a:r>
          </a:p>
        </p:txBody>
      </p:sp>
      <p:cxnSp>
        <p:nvCxnSpPr>
          <p:cNvPr id="9" name="Straight Arrow Connector 8">
            <a:extLst>
              <a:ext uri="{FF2B5EF4-FFF2-40B4-BE49-F238E27FC236}">
                <a16:creationId xmlns:a16="http://schemas.microsoft.com/office/drawing/2014/main" id="{826FCCDB-2037-7446-9BB2-0FE84B3BF112}"/>
              </a:ext>
            </a:extLst>
          </p:cNvPr>
          <p:cNvCxnSpPr>
            <a:stCxn id="4" idx="2"/>
          </p:cNvCxnSpPr>
          <p:nvPr/>
        </p:nvCxnSpPr>
        <p:spPr bwMode="auto">
          <a:xfrm>
            <a:off x="4108840" y="3240563"/>
            <a:ext cx="852826" cy="7758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CA9F8FB7-4838-FF40-ABC9-A4E9CAF4B494}"/>
              </a:ext>
            </a:extLst>
          </p:cNvPr>
          <p:cNvCxnSpPr>
            <a:cxnSpLocks/>
            <a:stCxn id="7" idx="2"/>
          </p:cNvCxnSpPr>
          <p:nvPr/>
        </p:nvCxnSpPr>
        <p:spPr bwMode="auto">
          <a:xfrm flipH="1">
            <a:off x="5323911" y="3240563"/>
            <a:ext cx="25043" cy="69765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67B01569-A2DC-AF47-B949-C4CABE2FD50C}"/>
              </a:ext>
            </a:extLst>
          </p:cNvPr>
          <p:cNvCxnSpPr>
            <a:cxnSpLocks/>
          </p:cNvCxnSpPr>
          <p:nvPr/>
        </p:nvCxnSpPr>
        <p:spPr bwMode="auto">
          <a:xfrm flipH="1">
            <a:off x="5783998" y="3228947"/>
            <a:ext cx="1238707" cy="7216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TextBox 15">
            <a:extLst>
              <a:ext uri="{FF2B5EF4-FFF2-40B4-BE49-F238E27FC236}">
                <a16:creationId xmlns:a16="http://schemas.microsoft.com/office/drawing/2014/main" id="{E9F208B3-CE75-1F47-B2AD-34CD0C441A60}"/>
              </a:ext>
            </a:extLst>
          </p:cNvPr>
          <p:cNvSpPr txBox="1"/>
          <p:nvPr/>
        </p:nvSpPr>
        <p:spPr>
          <a:xfrm>
            <a:off x="6324600" y="3938215"/>
            <a:ext cx="2276777" cy="738664"/>
          </a:xfrm>
          <a:prstGeom prst="rect">
            <a:avLst/>
          </a:prstGeom>
          <a:noFill/>
        </p:spPr>
        <p:txBody>
          <a:bodyPr wrap="none" rtlCol="0">
            <a:spAutoFit/>
          </a:bodyPr>
          <a:lstStyle/>
          <a:p>
            <a:r>
              <a:rPr lang="en-US" sz="1400" dirty="0">
                <a:solidFill>
                  <a:srgbClr val="FF0000"/>
                </a:solidFill>
              </a:rPr>
              <a:t>Move integrity rules</a:t>
            </a:r>
          </a:p>
          <a:p>
            <a:pPr marL="285750" indent="-285750">
              <a:buFont typeface="Arial" panose="020B0604020202020204" pitchFamily="34" charset="0"/>
              <a:buChar char="•"/>
            </a:pPr>
            <a:r>
              <a:rPr lang="en-US" sz="1400" dirty="0">
                <a:solidFill>
                  <a:srgbClr val="FF0000"/>
                </a:solidFill>
              </a:rPr>
              <a:t>From multiple programs.</a:t>
            </a:r>
          </a:p>
          <a:p>
            <a:pPr marL="285750" indent="-285750">
              <a:buFont typeface="Arial" panose="020B0604020202020204" pitchFamily="34" charset="0"/>
              <a:buChar char="•"/>
            </a:pPr>
            <a:r>
              <a:rPr lang="en-US" sz="1400" dirty="0">
                <a:solidFill>
                  <a:srgbClr val="FF0000"/>
                </a:solidFill>
              </a:rPr>
              <a:t>To data.</a:t>
            </a:r>
          </a:p>
        </p:txBody>
      </p:sp>
    </p:spTree>
    <p:extLst>
      <p:ext uri="{BB962C8B-B14F-4D97-AF65-F5344CB8AC3E}">
        <p14:creationId xmlns:p14="http://schemas.microsoft.com/office/powerpoint/2010/main" val="2137053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YOU MAY NOT USE GROUP BY ... ...</a:t>
            </a:r>
          </a:p>
        </p:txBody>
      </p:sp>
      <p:sp>
        <p:nvSpPr>
          <p:cNvPr id="8" name="TextBox 9">
            <a:extLst>
              <a:ext uri="{FF2B5EF4-FFF2-40B4-BE49-F238E27FC236}">
                <a16:creationId xmlns:a16="http://schemas.microsoft.com/office/drawing/2014/main" id="{1EB71C94-DE7D-7242-AFF4-A292E07C58C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4: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084012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1696641" y="82154"/>
            <a:ext cx="6057900" cy="457200"/>
          </a:xfrm>
        </p:spPr>
        <p:txBody>
          <a:bodyPr/>
          <a:lstStyle/>
          <a:p>
            <a:r>
              <a:rPr lang="en-US" altLang="en-US" dirty="0">
                <a:effectLst>
                  <a:outerShdw blurRad="38100" dist="38100" dir="2700000" algn="tl">
                    <a:srgbClr val="C0C0C0"/>
                  </a:outerShdw>
                </a:effectLst>
              </a:rPr>
              <a:t> Constraints on a Single Relation </a:t>
            </a:r>
          </a:p>
        </p:txBody>
      </p:sp>
      <p:sp>
        <p:nvSpPr>
          <p:cNvPr id="58371" name="Rectangle 3"/>
          <p:cNvSpPr>
            <a:spLocks noGrp="1" noChangeArrowheads="1"/>
          </p:cNvSpPr>
          <p:nvPr>
            <p:ph type="body" idx="1"/>
          </p:nvPr>
        </p:nvSpPr>
        <p:spPr>
          <a:xfrm>
            <a:off x="1746648" y="883444"/>
            <a:ext cx="5352574" cy="1980010"/>
          </a:xfrm>
        </p:spPr>
        <p:txBody>
          <a:bodyPr/>
          <a:lstStyle/>
          <a:p>
            <a:r>
              <a:rPr lang="en-US" altLang="en-US" b="1" dirty="0"/>
              <a:t>not null</a:t>
            </a:r>
          </a:p>
          <a:p>
            <a:r>
              <a:rPr lang="en-US" altLang="en-US" b="1" dirty="0"/>
              <a:t>primary key</a:t>
            </a:r>
          </a:p>
          <a:p>
            <a:r>
              <a:rPr lang="en-US" altLang="en-US" b="1" dirty="0"/>
              <a:t>unique</a:t>
            </a:r>
            <a:endParaRPr lang="en-US" altLang="en-US" dirty="0"/>
          </a:p>
          <a:p>
            <a:r>
              <a:rPr lang="en-US" altLang="en-US" b="1" dirty="0"/>
              <a:t>check </a:t>
            </a:r>
            <a:r>
              <a:rPr lang="en-US" altLang="en-US" dirty="0"/>
              <a:t>(P), where P is a predicate</a:t>
            </a:r>
          </a:p>
        </p:txBody>
      </p:sp>
      <p:sp>
        <p:nvSpPr>
          <p:cNvPr id="58372"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spcBef>
                <a:spcPct val="35000"/>
              </a:spcBef>
              <a:buClr>
                <a:srgbClr val="CC3300"/>
              </a:buClr>
            </a:pPr>
            <a:endParaRPr kumimoji="1" lang="en-US" altLang="en-US" sz="1500" b="1">
              <a:solidFill>
                <a:srgbClr val="000000"/>
              </a:solidFill>
            </a:endParaRPr>
          </a:p>
        </p:txBody>
      </p:sp>
    </p:spTree>
    <p:extLst>
      <p:ext uri="{BB962C8B-B14F-4D97-AF65-F5344CB8AC3E}">
        <p14:creationId xmlns:p14="http://schemas.microsoft.com/office/powerpoint/2010/main" val="40321298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732737" y="115432"/>
            <a:ext cx="6057900" cy="457200"/>
          </a:xfrm>
        </p:spPr>
        <p:txBody>
          <a:bodyPr/>
          <a:lstStyle/>
          <a:p>
            <a:pPr>
              <a:defRPr/>
            </a:pPr>
            <a:r>
              <a:rPr lang="en-US" dirty="0">
                <a:ea typeface="+mj-ea"/>
              </a:rPr>
              <a:t>Not Null Constraints </a:t>
            </a:r>
          </a:p>
        </p:txBody>
      </p:sp>
      <p:sp>
        <p:nvSpPr>
          <p:cNvPr id="60419" name="Rectangle 3"/>
          <p:cNvSpPr>
            <a:spLocks noGrp="1" noChangeArrowheads="1"/>
          </p:cNvSpPr>
          <p:nvPr>
            <p:ph type="body" idx="1"/>
          </p:nvPr>
        </p:nvSpPr>
        <p:spPr>
          <a:xfrm>
            <a:off x="1746648" y="851298"/>
            <a:ext cx="5358241" cy="1992487"/>
          </a:xfrm>
        </p:spPr>
        <p:txBody>
          <a:bodyPr/>
          <a:lstStyle/>
          <a:p>
            <a:r>
              <a:rPr kumimoji="0" lang="en-US" altLang="en-US" b="1" dirty="0"/>
              <a:t>not null</a:t>
            </a:r>
          </a:p>
          <a:p>
            <a:pPr lvl="1"/>
            <a:r>
              <a:rPr kumimoji="0" lang="en-US" altLang="en-US" dirty="0"/>
              <a:t>Declare </a:t>
            </a:r>
            <a:r>
              <a:rPr kumimoji="0" lang="en-US" altLang="en-US" i="1" dirty="0"/>
              <a:t>name</a:t>
            </a:r>
            <a:r>
              <a:rPr kumimoji="0" lang="en-US" altLang="en-US" dirty="0"/>
              <a:t> and </a:t>
            </a:r>
            <a:r>
              <a:rPr kumimoji="0" lang="en-US" altLang="en-US" i="1" dirty="0"/>
              <a:t>budget</a:t>
            </a:r>
            <a:r>
              <a:rPr kumimoji="0" lang="en-US" altLang="en-US" dirty="0"/>
              <a:t> to be </a:t>
            </a:r>
            <a:r>
              <a:rPr lang="en-US" altLang="en-US" b="1" dirty="0"/>
              <a:t>not null</a:t>
            </a:r>
          </a:p>
          <a:p>
            <a:pPr>
              <a:buFont typeface="Monotype Sorts" charset="2"/>
              <a:buNone/>
            </a:pPr>
            <a:r>
              <a:rPr kumimoji="0" lang="en-US" altLang="en-US" i="1" dirty="0"/>
              <a:t>	          name </a:t>
            </a:r>
            <a:r>
              <a:rPr kumimoji="0" lang="en-US" altLang="en-US" b="1" dirty="0" err="1"/>
              <a:t>varchar</a:t>
            </a:r>
            <a:r>
              <a:rPr kumimoji="0" lang="en-US" altLang="en-US" dirty="0"/>
              <a:t>(20) </a:t>
            </a:r>
            <a:r>
              <a:rPr kumimoji="0" lang="en-US" altLang="en-US" b="1" dirty="0"/>
              <a:t>not null</a:t>
            </a:r>
            <a:br>
              <a:rPr kumimoji="0" lang="en-US" altLang="en-US" b="1" dirty="0"/>
            </a:br>
            <a:r>
              <a:rPr kumimoji="0" lang="en-US" altLang="en-US" b="1" dirty="0"/>
              <a:t>          </a:t>
            </a:r>
            <a:r>
              <a:rPr kumimoji="0" lang="en-US" altLang="en-US" i="1" dirty="0"/>
              <a:t>budget </a:t>
            </a:r>
            <a:r>
              <a:rPr kumimoji="0" lang="en-US" altLang="en-US" b="1" dirty="0"/>
              <a:t>numeric</a:t>
            </a:r>
            <a:r>
              <a:rPr kumimoji="0" lang="en-US" altLang="en-US" dirty="0"/>
              <a:t>(12,2) </a:t>
            </a:r>
            <a:r>
              <a:rPr kumimoji="0" lang="en-US" altLang="en-US" b="1" dirty="0"/>
              <a:t>not null</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spcBef>
                <a:spcPct val="35000"/>
              </a:spcBef>
              <a:buClr>
                <a:srgbClr val="CC3300"/>
              </a:buClr>
            </a:pPr>
            <a:endParaRPr kumimoji="1" lang="en-US" altLang="en-US" sz="1500" b="1">
              <a:solidFill>
                <a:srgbClr val="000000"/>
              </a:solidFill>
            </a:endParaRPr>
          </a:p>
        </p:txBody>
      </p:sp>
    </p:spTree>
    <p:extLst>
      <p:ext uri="{BB962C8B-B14F-4D97-AF65-F5344CB8AC3E}">
        <p14:creationId xmlns:p14="http://schemas.microsoft.com/office/powerpoint/2010/main" val="6103250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696641" y="97384"/>
            <a:ext cx="6057900" cy="457200"/>
          </a:xfrm>
        </p:spPr>
        <p:txBody>
          <a:bodyPr/>
          <a:lstStyle/>
          <a:p>
            <a:pPr>
              <a:defRPr/>
            </a:pPr>
            <a:r>
              <a:rPr lang="en-US" dirty="0">
                <a:ea typeface="+mj-ea"/>
              </a:rPr>
              <a:t>Unique Constraints </a:t>
            </a:r>
          </a:p>
        </p:txBody>
      </p:sp>
      <p:sp>
        <p:nvSpPr>
          <p:cNvPr id="60419" name="Rectangle 3"/>
          <p:cNvSpPr>
            <a:spLocks noGrp="1" noChangeArrowheads="1"/>
          </p:cNvSpPr>
          <p:nvPr>
            <p:ph type="body" idx="1"/>
          </p:nvPr>
        </p:nvSpPr>
        <p:spPr>
          <a:xfrm>
            <a:off x="1746648" y="823866"/>
            <a:ext cx="5283518" cy="1937623"/>
          </a:xfrm>
        </p:spPr>
        <p:txBody>
          <a:bodyPr/>
          <a:lstStyle/>
          <a:p>
            <a:r>
              <a:rPr lang="en-US" altLang="en-US" b="1" dirty="0"/>
              <a:t>unique</a:t>
            </a:r>
            <a:r>
              <a:rPr kumimoji="0" lang="en-US" altLang="en-US" dirty="0"/>
              <a:t> (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a:t>
            </a:r>
            <a:r>
              <a:rPr kumimoji="0" lang="en-US" altLang="en-US" dirty="0"/>
              <a:t>)</a:t>
            </a:r>
          </a:p>
          <a:p>
            <a:pPr lvl="1"/>
            <a:r>
              <a:rPr kumimoji="0" lang="en-US" altLang="en-US" dirty="0"/>
              <a:t>The unique specification states that the attributes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 </a:t>
            </a:r>
            <a:r>
              <a:rPr kumimoji="0" lang="en-US" altLang="en-US" dirty="0"/>
              <a:t> form a candidate key.</a:t>
            </a:r>
          </a:p>
          <a:p>
            <a:pPr lvl="1"/>
            <a:r>
              <a:rPr kumimoji="0" lang="en-US" altLang="en-US" dirty="0">
                <a:solidFill>
                  <a:srgbClr val="FF0000"/>
                </a:solidFill>
              </a:rPr>
              <a:t>Candidate keys are permitted to be null </a:t>
            </a:r>
            <a:r>
              <a:rPr kumimoji="0" lang="en-US" altLang="en-US" dirty="0"/>
              <a:t>(in contrast to primary keys).</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spcBef>
                <a:spcPct val="35000"/>
              </a:spcBef>
              <a:buClr>
                <a:srgbClr val="CC3300"/>
              </a:buClr>
            </a:pPr>
            <a:endParaRPr kumimoji="1" lang="en-US" altLang="en-US" sz="1500" b="1">
              <a:solidFill>
                <a:srgbClr val="000000"/>
              </a:solidFill>
            </a:endParaRPr>
          </a:p>
        </p:txBody>
      </p:sp>
    </p:spTree>
    <p:extLst>
      <p:ext uri="{BB962C8B-B14F-4D97-AF65-F5344CB8AC3E}">
        <p14:creationId xmlns:p14="http://schemas.microsoft.com/office/powerpoint/2010/main" val="37500629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1696641" y="106408"/>
            <a:ext cx="6057900" cy="457200"/>
          </a:xfrm>
        </p:spPr>
        <p:txBody>
          <a:bodyPr/>
          <a:lstStyle/>
          <a:p>
            <a:pPr>
              <a:defRPr/>
            </a:pPr>
            <a:r>
              <a:rPr lang="en-US" dirty="0">
                <a:ea typeface="+mj-ea"/>
              </a:rPr>
              <a:t>The check clause</a:t>
            </a:r>
          </a:p>
        </p:txBody>
      </p:sp>
      <p:sp>
        <p:nvSpPr>
          <p:cNvPr id="62467" name="Rectangle 3"/>
          <p:cNvSpPr>
            <a:spLocks noGrp="1" noChangeArrowheads="1"/>
          </p:cNvSpPr>
          <p:nvPr>
            <p:ph type="body" idx="1"/>
          </p:nvPr>
        </p:nvSpPr>
        <p:spPr>
          <a:xfrm>
            <a:off x="1696641" y="814768"/>
            <a:ext cx="5700712" cy="3519488"/>
          </a:xfrm>
        </p:spPr>
        <p:txBody>
          <a:bodyPr/>
          <a:lstStyle/>
          <a:p>
            <a:r>
              <a:rPr lang="en-US" altLang="en-US" dirty="0"/>
              <a:t>The  </a:t>
            </a:r>
            <a:r>
              <a:rPr lang="en-US" altLang="en-US" b="1" dirty="0"/>
              <a:t>check </a:t>
            </a:r>
            <a:r>
              <a:rPr lang="en-US" altLang="en-US" dirty="0"/>
              <a:t>(P) clause specifies a predicate P that must be satisfied by every tuple in a relation.</a:t>
            </a:r>
          </a:p>
          <a:p>
            <a:r>
              <a:rPr lang="en-US" altLang="en-US" dirty="0"/>
              <a:t>Example:  ensure that semester is one of fall, winter, spring or summer</a:t>
            </a:r>
          </a:p>
          <a:p>
            <a:pPr>
              <a:spcBef>
                <a:spcPts val="0"/>
              </a:spcBef>
              <a:buNone/>
            </a:pPr>
            <a:r>
              <a:rPr lang="en-US" altLang="en-US" b="1" dirty="0"/>
              <a:t>     </a:t>
            </a:r>
          </a:p>
          <a:p>
            <a:pPr>
              <a:spcBef>
                <a:spcPts val="0"/>
              </a:spcBef>
              <a:buNone/>
            </a:pPr>
            <a:r>
              <a:rPr lang="en-US" altLang="en-US" b="1" dirty="0"/>
              <a:t>              create table </a:t>
            </a:r>
            <a:r>
              <a:rPr lang="en-US" altLang="en-US" i="1" dirty="0"/>
              <a:t>section </a:t>
            </a:r>
          </a:p>
          <a:p>
            <a:pPr>
              <a:spcBef>
                <a:spcPts val="0"/>
              </a:spcBef>
              <a:buNone/>
            </a:pPr>
            <a:r>
              <a:rPr lang="en-US" altLang="en-US" i="1" dirty="0"/>
              <a:t>                   </a:t>
            </a:r>
            <a:r>
              <a:rPr lang="en-US" altLang="en-US" dirty="0"/>
              <a:t>(</a:t>
            </a:r>
            <a:r>
              <a:rPr lang="en-US" altLang="en-US" i="1" dirty="0" err="1"/>
              <a:t>course_id</a:t>
            </a:r>
            <a:r>
              <a:rPr lang="en-US" altLang="en-US" i="1" dirty="0"/>
              <a:t> </a:t>
            </a:r>
            <a:r>
              <a:rPr lang="en-US" altLang="en-US" b="1" dirty="0"/>
              <a:t>varchar </a:t>
            </a:r>
            <a:r>
              <a:rPr lang="en-US" altLang="en-US" dirty="0"/>
              <a:t>(8),</a:t>
            </a:r>
          </a:p>
          <a:p>
            <a:pPr>
              <a:spcBef>
                <a:spcPts val="0"/>
              </a:spcBef>
              <a:buNone/>
            </a:pPr>
            <a:r>
              <a:rPr lang="en-US" altLang="en-US" i="1" dirty="0"/>
              <a:t>                    </a:t>
            </a:r>
            <a:r>
              <a:rPr lang="en-US" altLang="en-US" i="1" dirty="0" err="1"/>
              <a:t>sec_id</a:t>
            </a:r>
            <a:r>
              <a:rPr lang="en-US" altLang="en-US" i="1" dirty="0"/>
              <a:t> </a:t>
            </a:r>
            <a:r>
              <a:rPr lang="en-US" altLang="en-US" b="1" dirty="0"/>
              <a:t>varchar </a:t>
            </a:r>
            <a:r>
              <a:rPr lang="en-US" altLang="en-US" dirty="0"/>
              <a:t>(8),</a:t>
            </a:r>
          </a:p>
          <a:p>
            <a:pPr>
              <a:spcBef>
                <a:spcPts val="0"/>
              </a:spcBef>
              <a:buNone/>
            </a:pPr>
            <a:r>
              <a:rPr lang="en-US" altLang="en-US" i="1" dirty="0"/>
              <a:t>                    semester </a:t>
            </a:r>
            <a:r>
              <a:rPr lang="en-US" altLang="en-US" b="1" dirty="0"/>
              <a:t>varchar </a:t>
            </a:r>
            <a:r>
              <a:rPr lang="en-US" altLang="en-US" dirty="0"/>
              <a:t>(6),</a:t>
            </a:r>
          </a:p>
          <a:p>
            <a:pPr>
              <a:spcBef>
                <a:spcPts val="0"/>
              </a:spcBef>
              <a:buNone/>
            </a:pPr>
            <a:r>
              <a:rPr lang="en-US" altLang="en-US" i="1" dirty="0"/>
              <a:t>                    year </a:t>
            </a:r>
            <a:r>
              <a:rPr lang="en-US" altLang="en-US" b="1" dirty="0"/>
              <a:t>numeric </a:t>
            </a:r>
            <a:r>
              <a:rPr lang="en-US" altLang="en-US" dirty="0"/>
              <a:t>(4,0),</a:t>
            </a:r>
          </a:p>
          <a:p>
            <a:pPr>
              <a:spcBef>
                <a:spcPts val="0"/>
              </a:spcBef>
              <a:buNone/>
            </a:pPr>
            <a:r>
              <a:rPr lang="en-US" altLang="en-US" i="1" dirty="0"/>
              <a:t>                    building </a:t>
            </a:r>
            <a:r>
              <a:rPr lang="en-US" altLang="en-US" b="1" dirty="0"/>
              <a:t>varchar </a:t>
            </a:r>
            <a:r>
              <a:rPr lang="en-US" altLang="en-US" dirty="0"/>
              <a:t>(15),</a:t>
            </a:r>
          </a:p>
          <a:p>
            <a:pPr>
              <a:spcBef>
                <a:spcPts val="0"/>
              </a:spcBef>
              <a:buNone/>
            </a:pPr>
            <a:r>
              <a:rPr lang="en-US" altLang="en-US" i="1" dirty="0"/>
              <a:t>                    </a:t>
            </a:r>
            <a:r>
              <a:rPr lang="en-US" altLang="en-US" i="1" dirty="0" err="1"/>
              <a:t>room_number</a:t>
            </a:r>
            <a:r>
              <a:rPr lang="en-US" altLang="en-US" i="1" dirty="0"/>
              <a:t> </a:t>
            </a:r>
            <a:r>
              <a:rPr lang="en-US" altLang="en-US" b="1" dirty="0"/>
              <a:t>varchar </a:t>
            </a:r>
            <a:r>
              <a:rPr lang="en-US" altLang="en-US" dirty="0"/>
              <a:t>(7),</a:t>
            </a:r>
          </a:p>
          <a:p>
            <a:pPr>
              <a:spcBef>
                <a:spcPts val="0"/>
              </a:spcBef>
              <a:buNone/>
            </a:pPr>
            <a:r>
              <a:rPr lang="en-US" altLang="en-US" i="1" dirty="0"/>
              <a:t>                    time slot id </a:t>
            </a:r>
            <a:r>
              <a:rPr lang="en-US" altLang="en-US" b="1" dirty="0"/>
              <a:t>varchar </a:t>
            </a:r>
            <a:r>
              <a:rPr lang="en-US" altLang="en-US" dirty="0"/>
              <a:t>(4), </a:t>
            </a:r>
          </a:p>
          <a:p>
            <a:pPr>
              <a:spcBef>
                <a:spcPts val="0"/>
              </a:spcBef>
              <a:buNone/>
            </a:pPr>
            <a:r>
              <a:rPr lang="en-US" altLang="en-US" b="1" dirty="0"/>
              <a:t>                    primary key </a:t>
            </a:r>
            <a:r>
              <a:rPr lang="en-US" altLang="en-US" dirty="0"/>
              <a:t>(</a:t>
            </a:r>
            <a:r>
              <a:rPr lang="en-US" altLang="en-US" i="1" dirty="0" err="1"/>
              <a:t>course_id</a:t>
            </a:r>
            <a:r>
              <a:rPr lang="en-US" altLang="en-US" dirty="0"/>
              <a:t>, </a:t>
            </a:r>
            <a:r>
              <a:rPr lang="en-US" altLang="en-US" i="1" dirty="0" err="1"/>
              <a:t>sec_id</a:t>
            </a:r>
            <a:r>
              <a:rPr lang="en-US" altLang="en-US" dirty="0"/>
              <a:t>, </a:t>
            </a:r>
            <a:r>
              <a:rPr lang="en-US" altLang="en-US" i="1" dirty="0"/>
              <a:t>semester</a:t>
            </a:r>
            <a:r>
              <a:rPr lang="en-US" altLang="en-US" dirty="0"/>
              <a:t>, </a:t>
            </a:r>
            <a:r>
              <a:rPr lang="en-US" altLang="en-US" i="1" dirty="0"/>
              <a:t>year</a:t>
            </a:r>
            <a:r>
              <a:rPr lang="en-US" altLang="en-US" dirty="0"/>
              <a:t>),</a:t>
            </a:r>
          </a:p>
          <a:p>
            <a:pPr>
              <a:spcBef>
                <a:spcPts val="0"/>
              </a:spcBef>
              <a:buNone/>
            </a:pPr>
            <a:r>
              <a:rPr lang="en-US" altLang="en-US" b="1" dirty="0"/>
              <a:t>                    </a:t>
            </a:r>
            <a:r>
              <a:rPr lang="en-US" altLang="en-US" b="1" dirty="0">
                <a:solidFill>
                  <a:srgbClr val="002060"/>
                </a:solidFill>
              </a:rPr>
              <a:t>check</a:t>
            </a:r>
            <a:r>
              <a:rPr lang="en-US" altLang="en-US" b="1" dirty="0"/>
              <a:t> </a:t>
            </a:r>
            <a:r>
              <a:rPr lang="en-US" altLang="en-US" dirty="0"/>
              <a:t>(</a:t>
            </a:r>
            <a:r>
              <a:rPr lang="en-US" altLang="en-US" i="1" dirty="0"/>
              <a:t>semester </a:t>
            </a:r>
            <a:r>
              <a:rPr lang="en-US" altLang="en-US" b="1" dirty="0"/>
              <a:t>in </a:t>
            </a:r>
            <a:r>
              <a:rPr lang="en-US" altLang="en-US" dirty="0"/>
              <a:t>('Fall', 'Winter', 'Spring', 'Summer')))</a:t>
            </a:r>
          </a:p>
        </p:txBody>
      </p:sp>
      <p:sp>
        <p:nvSpPr>
          <p:cNvPr id="62469" name="Rectangle 5"/>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spcBef>
                <a:spcPct val="35000"/>
              </a:spcBef>
              <a:buClr>
                <a:srgbClr val="CC3300"/>
              </a:buClr>
            </a:pPr>
            <a:endParaRPr kumimoji="1" lang="en-US" altLang="en-US" sz="1500" b="1">
              <a:solidFill>
                <a:srgbClr val="000000"/>
              </a:solidFill>
            </a:endParaRPr>
          </a:p>
        </p:txBody>
      </p:sp>
    </p:spTree>
    <p:extLst>
      <p:ext uri="{BB962C8B-B14F-4D97-AF65-F5344CB8AC3E}">
        <p14:creationId xmlns:p14="http://schemas.microsoft.com/office/powerpoint/2010/main" val="16021904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a:t>
            </a:r>
          </a:p>
        </p:txBody>
      </p:sp>
      <p:sp>
        <p:nvSpPr>
          <p:cNvPr id="64515" name="Rectangle 3"/>
          <p:cNvSpPr>
            <a:spLocks noGrp="1" noChangeArrowheads="1"/>
          </p:cNvSpPr>
          <p:nvPr>
            <p:ph type="body" idx="1"/>
          </p:nvPr>
        </p:nvSpPr>
        <p:spPr>
          <a:xfrm>
            <a:off x="1719262" y="851298"/>
            <a:ext cx="5642546" cy="3707606"/>
          </a:xfrm>
        </p:spPr>
        <p:txBody>
          <a:bodyPr/>
          <a:lstStyle/>
          <a:p>
            <a:r>
              <a:rPr lang="en-US" altLang="en-US" dirty="0"/>
              <a:t>Ensures that a value that appears in one relation for a given set of attributes also appears for a certain set of attributes in another relation.</a:t>
            </a:r>
          </a:p>
          <a:p>
            <a:pPr lvl="1"/>
            <a:r>
              <a:rPr lang="en-US" altLang="en-US" dirty="0"/>
              <a:t>Example:  If “Biology” is a department name appearing in one of the tuples in the </a:t>
            </a:r>
            <a:r>
              <a:rPr lang="en-US" altLang="en-US" i="1" dirty="0"/>
              <a:t>instructor</a:t>
            </a:r>
            <a:r>
              <a:rPr lang="en-US" altLang="en-US" dirty="0"/>
              <a:t> relation, then there exists a tuple in the </a:t>
            </a:r>
            <a:r>
              <a:rPr lang="en-US" altLang="en-US" i="1" dirty="0"/>
              <a:t>department</a:t>
            </a:r>
            <a:r>
              <a:rPr lang="en-US" altLang="en-US" dirty="0"/>
              <a:t> relation for “Biology”.</a:t>
            </a:r>
          </a:p>
          <a:p>
            <a:r>
              <a:rPr lang="en-US" altLang="en-US" dirty="0"/>
              <a:t>Let A be a set of attributes.  Let R and S be two relations that contain attributes A and where A is the primary key of S. A is said to be a  </a:t>
            </a:r>
            <a:r>
              <a:rPr lang="en-US" altLang="en-US" b="1" dirty="0">
                <a:solidFill>
                  <a:srgbClr val="002060"/>
                </a:solidFill>
              </a:rPr>
              <a:t>foreign key</a:t>
            </a:r>
            <a:r>
              <a:rPr lang="en-US" altLang="en-US" dirty="0">
                <a:solidFill>
                  <a:srgbClr val="002060"/>
                </a:solidFill>
              </a:rPr>
              <a:t> </a:t>
            </a:r>
            <a:r>
              <a:rPr lang="en-US" altLang="en-US" dirty="0"/>
              <a:t>of R if for any values of A appearing in R these values also appear in S.</a:t>
            </a:r>
          </a:p>
        </p:txBody>
      </p:sp>
    </p:spTree>
    <p:extLst>
      <p:ext uri="{BB962C8B-B14F-4D97-AF65-F5344CB8AC3E}">
        <p14:creationId xmlns:p14="http://schemas.microsoft.com/office/powerpoint/2010/main" val="8434135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 (Cont.)</a:t>
            </a:r>
          </a:p>
        </p:txBody>
      </p:sp>
      <p:sp>
        <p:nvSpPr>
          <p:cNvPr id="64515" name="Rectangle 3"/>
          <p:cNvSpPr>
            <a:spLocks noGrp="1" noChangeArrowheads="1"/>
          </p:cNvSpPr>
          <p:nvPr>
            <p:ph type="body" idx="1"/>
          </p:nvPr>
        </p:nvSpPr>
        <p:spPr>
          <a:xfrm>
            <a:off x="1719263" y="851298"/>
            <a:ext cx="5595938" cy="2733151"/>
          </a:xfrm>
        </p:spPr>
        <p:txBody>
          <a:bodyPr/>
          <a:lstStyle/>
          <a:p>
            <a:r>
              <a:rPr lang="en-US" altLang="en-US" dirty="0"/>
              <a:t>Foreign </a:t>
            </a:r>
            <a:r>
              <a:rPr lang="en-US" altLang="en-US" i="1" dirty="0"/>
              <a:t>keys can be </a:t>
            </a:r>
            <a:r>
              <a:rPr lang="en-US" altLang="en-US" dirty="0"/>
              <a:t>specified as part of the SQL </a:t>
            </a:r>
            <a:r>
              <a:rPr lang="en-US" altLang="en-US" b="1" dirty="0"/>
              <a:t>create</a:t>
            </a:r>
            <a:r>
              <a:rPr lang="en-US" altLang="en-US" dirty="0"/>
              <a:t> </a:t>
            </a:r>
            <a:r>
              <a:rPr lang="en-US" altLang="en-US" b="1" dirty="0"/>
              <a:t>table </a:t>
            </a:r>
            <a:r>
              <a:rPr lang="en-US" altLang="en-US" dirty="0"/>
              <a:t> statement </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a:t>
            </a:r>
          </a:p>
          <a:p>
            <a:r>
              <a:rPr lang="en-US" altLang="en-US" dirty="0"/>
              <a:t>By default, a foreign key references the primary-key attributes of the referenced table.</a:t>
            </a:r>
          </a:p>
          <a:p>
            <a:r>
              <a:rPr lang="en-US" altLang="en-US" dirty="0"/>
              <a:t>SQL allows  a list of attributes of the referenced relation to be specified explicitly.</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 </a:t>
            </a:r>
            <a:r>
              <a:rPr lang="en-US" altLang="en-US" dirty="0"/>
              <a:t>(</a:t>
            </a:r>
            <a:r>
              <a:rPr lang="en-US" altLang="en-US" i="1" dirty="0"/>
              <a:t>dept_name</a:t>
            </a:r>
            <a:r>
              <a:rPr lang="en-US" altLang="en-US" dirty="0"/>
              <a:t>)</a:t>
            </a:r>
          </a:p>
        </p:txBody>
      </p:sp>
    </p:spTree>
    <p:extLst>
      <p:ext uri="{BB962C8B-B14F-4D97-AF65-F5344CB8AC3E}">
        <p14:creationId xmlns:p14="http://schemas.microsoft.com/office/powerpoint/2010/main" val="12119768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1743076" y="171450"/>
            <a:ext cx="6404372" cy="320279"/>
          </a:xfrm>
        </p:spPr>
        <p:txBody>
          <a:bodyPr/>
          <a:lstStyle/>
          <a:p>
            <a:pPr>
              <a:defRPr/>
            </a:pPr>
            <a:r>
              <a:rPr lang="en-US" dirty="0">
                <a:ea typeface="+mj-ea"/>
              </a:rPr>
              <a:t>Cascading Actions in Referential Integrity</a:t>
            </a:r>
          </a:p>
        </p:txBody>
      </p:sp>
      <p:sp>
        <p:nvSpPr>
          <p:cNvPr id="66563" name="Rectangle 3"/>
          <p:cNvSpPr>
            <a:spLocks noGrp="1" noChangeArrowheads="1"/>
          </p:cNvSpPr>
          <p:nvPr>
            <p:ph type="body" idx="1"/>
          </p:nvPr>
        </p:nvSpPr>
        <p:spPr>
          <a:xfrm>
            <a:off x="1722270" y="842460"/>
            <a:ext cx="5854823" cy="3335551"/>
          </a:xfrm>
        </p:spPr>
        <p:txBody>
          <a:bodyPr/>
          <a:lstStyle/>
          <a:p>
            <a:pPr>
              <a:tabLst>
                <a:tab pos="1629966" algn="l"/>
              </a:tabLst>
            </a:pPr>
            <a:r>
              <a:rPr lang="en-US" altLang="en-US" dirty="0"/>
              <a:t>When a referential-integrity constraint is violated, the normal procedure is to reject the action that caused the violation.</a:t>
            </a:r>
          </a:p>
          <a:p>
            <a:pPr>
              <a:tabLst>
                <a:tab pos="1629966" algn="l"/>
              </a:tabLst>
            </a:pPr>
            <a:r>
              <a:rPr lang="en-US" altLang="en-US" dirty="0"/>
              <a:t>An alternative, in case of delete or update is to cascade</a:t>
            </a:r>
          </a:p>
          <a:p>
            <a:pPr>
              <a:buNone/>
              <a:tabLst>
                <a:tab pos="1629966" algn="l"/>
              </a:tabLst>
            </a:pPr>
            <a:r>
              <a:rPr lang="en-US" altLang="en-US" b="1" dirty="0"/>
              <a:t>            create table </a:t>
            </a:r>
            <a:r>
              <a:rPr lang="en-US" altLang="en-US" i="1" dirty="0"/>
              <a:t>course </a:t>
            </a:r>
            <a:r>
              <a:rPr lang="en-US" altLang="en-US" dirty="0"/>
              <a:t>(</a:t>
            </a:r>
            <a:br>
              <a:rPr lang="en-US" altLang="en-US" dirty="0"/>
            </a:br>
            <a:r>
              <a:rPr lang="en-US" altLang="en-US" dirty="0"/>
              <a:t>             (…</a:t>
            </a:r>
            <a:br>
              <a:rPr lang="en-US" altLang="en-US" dirty="0"/>
            </a:br>
            <a:r>
              <a:rPr lang="en-US" altLang="en-US"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b="1" dirty="0"/>
              <a:t>foreign key </a:t>
            </a:r>
            <a:r>
              <a:rPr lang="en-US" altLang="en-US" dirty="0"/>
              <a:t>(</a:t>
            </a:r>
            <a:r>
              <a:rPr lang="en-US" altLang="en-US" i="1" dirty="0"/>
              <a:t>dept_name</a:t>
            </a:r>
            <a:r>
              <a:rPr lang="en-US" altLang="en-US" dirty="0"/>
              <a:t>) </a:t>
            </a:r>
            <a:r>
              <a:rPr lang="en-US" altLang="en-US" b="1" dirty="0"/>
              <a:t>references </a:t>
            </a:r>
            <a:r>
              <a:rPr lang="en-US" altLang="en-US" i="1" dirty="0"/>
              <a:t>department</a:t>
            </a:r>
            <a:br>
              <a:rPr lang="en-US" altLang="en-US" i="1" dirty="0"/>
            </a:br>
            <a:r>
              <a:rPr lang="en-US" altLang="en-US" i="1" dirty="0"/>
              <a:t>                   </a:t>
            </a:r>
            <a:r>
              <a:rPr lang="en-US" altLang="en-US" b="1" dirty="0"/>
              <a:t>on delete cascade</a:t>
            </a:r>
            <a:br>
              <a:rPr lang="en-US" altLang="en-US" b="1" dirty="0"/>
            </a:br>
            <a:r>
              <a:rPr lang="en-US" altLang="en-US" b="1" dirty="0"/>
              <a:t>                   on update cascade</a:t>
            </a:r>
            <a:r>
              <a:rPr lang="en-US" altLang="en-US" dirty="0"/>
              <a:t>,</a:t>
            </a:r>
            <a:br>
              <a:rPr lang="en-US" altLang="en-US" dirty="0"/>
            </a:br>
            <a:r>
              <a:rPr lang="en-US" altLang="en-US" dirty="0"/>
              <a:t>                . . .) </a:t>
            </a:r>
          </a:p>
          <a:p>
            <a:pPr>
              <a:tabLst>
                <a:tab pos="1629966" algn="l"/>
              </a:tabLst>
            </a:pPr>
            <a:r>
              <a:rPr lang="en-US" altLang="en-US" dirty="0"/>
              <a:t>Instead of cascade we can use :  </a:t>
            </a:r>
          </a:p>
          <a:p>
            <a:pPr lvl="1">
              <a:tabLst>
                <a:tab pos="1629966" algn="l"/>
              </a:tabLst>
            </a:pPr>
            <a:r>
              <a:rPr lang="en-US" altLang="en-US" b="1" dirty="0"/>
              <a:t>set null</a:t>
            </a:r>
            <a:r>
              <a:rPr lang="en-US" altLang="en-US" dirty="0"/>
              <a:t>,</a:t>
            </a:r>
          </a:p>
          <a:p>
            <a:pPr lvl="1">
              <a:tabLst>
                <a:tab pos="1629966" algn="l"/>
              </a:tabLst>
            </a:pPr>
            <a:r>
              <a:rPr lang="en-US" altLang="en-US" b="1" dirty="0"/>
              <a:t>set default</a:t>
            </a:r>
            <a:endParaRPr lang="en-US" altLang="en-US" dirty="0"/>
          </a:p>
          <a:p>
            <a:pPr>
              <a:buNone/>
              <a:tabLst>
                <a:tab pos="1629966" algn="l"/>
              </a:tabLst>
            </a:pPr>
            <a:endParaRPr lang="en-US" altLang="en-US" i="1" dirty="0"/>
          </a:p>
        </p:txBody>
      </p:sp>
      <p:sp>
        <p:nvSpPr>
          <p:cNvPr id="2" name="TextBox 1">
            <a:extLst>
              <a:ext uri="{FF2B5EF4-FFF2-40B4-BE49-F238E27FC236}">
                <a16:creationId xmlns:a16="http://schemas.microsoft.com/office/drawing/2014/main" id="{5090DB85-7B8A-1749-B950-55BCDB16619E}"/>
              </a:ext>
            </a:extLst>
          </p:cNvPr>
          <p:cNvSpPr txBox="1"/>
          <p:nvPr/>
        </p:nvSpPr>
        <p:spPr>
          <a:xfrm>
            <a:off x="457200" y="3665396"/>
            <a:ext cx="7706469" cy="923330"/>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I do not use cascading, but that is just my preference.</a:t>
            </a:r>
          </a:p>
          <a:p>
            <a:pPr marL="285750" indent="-285750">
              <a:buFont typeface="Arial" panose="020B0604020202020204" pitchFamily="34" charset="0"/>
              <a:buChar char="•"/>
            </a:pPr>
            <a:r>
              <a:rPr lang="en-US" dirty="0">
                <a:solidFill>
                  <a:srgbClr val="FF0000"/>
                </a:solidFill>
              </a:rPr>
              <a:t>I believe that changes should be explicit, not implemented behind the scenes.</a:t>
            </a:r>
          </a:p>
        </p:txBody>
      </p:sp>
    </p:spTree>
    <p:extLst>
      <p:ext uri="{BB962C8B-B14F-4D97-AF65-F5344CB8AC3E}">
        <p14:creationId xmlns:p14="http://schemas.microsoft.com/office/powerpoint/2010/main" val="13426627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ChangeArrowheads="1"/>
          </p:cNvSpPr>
          <p:nvPr>
            <p:ph type="title"/>
          </p:nvPr>
        </p:nvSpPr>
        <p:spPr>
          <a:xfrm>
            <a:off x="1832000" y="111439"/>
            <a:ext cx="6057900" cy="457200"/>
          </a:xfrm>
        </p:spPr>
        <p:txBody>
          <a:bodyPr/>
          <a:lstStyle/>
          <a:p>
            <a:pPr>
              <a:defRPr/>
            </a:pPr>
            <a:r>
              <a:rPr lang="en-US" sz="1950" dirty="0">
                <a:ea typeface="+mj-ea"/>
              </a:rPr>
              <a:t>Integrity Constraint Violation During Transactions</a:t>
            </a:r>
          </a:p>
        </p:txBody>
      </p:sp>
      <p:sp>
        <p:nvSpPr>
          <p:cNvPr id="68611" name="Rectangle 3"/>
          <p:cNvSpPr>
            <a:spLocks noGrp="1" noChangeArrowheads="1"/>
          </p:cNvSpPr>
          <p:nvPr>
            <p:ph type="body" idx="1"/>
          </p:nvPr>
        </p:nvSpPr>
        <p:spPr>
          <a:xfrm>
            <a:off x="1722269" y="847774"/>
            <a:ext cx="5779985" cy="3632787"/>
          </a:xfrm>
        </p:spPr>
        <p:txBody>
          <a:bodyPr/>
          <a:lstStyle/>
          <a:p>
            <a:r>
              <a:rPr lang="en-US" altLang="en-US" dirty="0"/>
              <a:t>Consider:</a:t>
            </a:r>
          </a:p>
          <a:p>
            <a:pPr lvl="1">
              <a:buFont typeface="Monotype Sorts" charset="2"/>
              <a:buNone/>
            </a:pPr>
            <a:r>
              <a:rPr lang="en-US" altLang="en-US" b="1" dirty="0"/>
              <a:t>      create table </a:t>
            </a:r>
            <a:r>
              <a:rPr lang="en-US" altLang="en-US" i="1" dirty="0"/>
              <a:t>person </a:t>
            </a:r>
            <a:r>
              <a:rPr lang="en-US" altLang="en-US" dirty="0"/>
              <a:t>(</a:t>
            </a:r>
            <a:br>
              <a:rPr lang="en-US" altLang="en-US" dirty="0"/>
            </a:br>
            <a:r>
              <a:rPr lang="en-US" altLang="en-US" dirty="0"/>
              <a:t>	     </a:t>
            </a:r>
            <a:r>
              <a:rPr lang="en-US" altLang="en-US" i="1" dirty="0"/>
              <a:t>ID</a:t>
            </a:r>
            <a:r>
              <a:rPr lang="en-US" altLang="en-US" dirty="0"/>
              <a:t>  </a:t>
            </a:r>
            <a:r>
              <a:rPr lang="en-US" altLang="en-US" b="1" dirty="0"/>
              <a:t>char</a:t>
            </a:r>
            <a:r>
              <a:rPr lang="en-US" altLang="en-US" dirty="0"/>
              <a:t>(10),</a:t>
            </a:r>
            <a:br>
              <a:rPr lang="en-US" altLang="en-US" dirty="0"/>
            </a:br>
            <a:r>
              <a:rPr lang="en-US" altLang="en-US" dirty="0"/>
              <a:t>        </a:t>
            </a:r>
            <a:r>
              <a:rPr lang="en-US" altLang="en-US" i="1" dirty="0"/>
              <a:t>name </a:t>
            </a:r>
            <a:r>
              <a:rPr lang="en-US" altLang="en-US" b="1" dirty="0"/>
              <a:t>char</a:t>
            </a:r>
            <a:r>
              <a:rPr lang="en-US" altLang="en-US" dirty="0"/>
              <a:t>(40),</a:t>
            </a:r>
            <a:br>
              <a:rPr lang="en-US" altLang="en-US" dirty="0"/>
            </a:br>
            <a:r>
              <a:rPr lang="en-US" altLang="en-US" dirty="0"/>
              <a:t>        </a:t>
            </a:r>
            <a:r>
              <a:rPr lang="en-US" altLang="en-US" i="1" dirty="0"/>
              <a:t>mother</a:t>
            </a:r>
            <a:r>
              <a:rPr lang="en-US" altLang="en-US" dirty="0"/>
              <a:t> </a:t>
            </a:r>
            <a:r>
              <a:rPr lang="en-US" altLang="en-US" b="1" dirty="0"/>
              <a:t>char</a:t>
            </a:r>
            <a:r>
              <a:rPr lang="en-US" altLang="en-US" dirty="0"/>
              <a:t>(10),</a:t>
            </a:r>
            <a:br>
              <a:rPr lang="en-US" altLang="en-US" dirty="0"/>
            </a:br>
            <a:r>
              <a:rPr lang="en-US" altLang="en-US" dirty="0"/>
              <a:t>        </a:t>
            </a:r>
            <a:r>
              <a:rPr lang="en-US" altLang="en-US" i="1" dirty="0"/>
              <a:t>father </a:t>
            </a:r>
            <a:r>
              <a:rPr lang="en-US" altLang="en-US" b="1" dirty="0"/>
              <a:t> char</a:t>
            </a:r>
            <a:r>
              <a:rPr lang="en-US" altLang="en-US" dirty="0"/>
              <a:t>(10),</a:t>
            </a:r>
            <a:br>
              <a:rPr lang="en-US" altLang="en-US" dirty="0"/>
            </a:br>
            <a:r>
              <a:rPr lang="en-US" altLang="en-US" dirty="0"/>
              <a:t>        </a:t>
            </a:r>
            <a:r>
              <a:rPr lang="en-US" altLang="en-US" b="1" dirty="0"/>
              <a:t>primary key</a:t>
            </a:r>
            <a:r>
              <a:rPr lang="en-US" altLang="en-US" i="1" dirty="0"/>
              <a:t> ID,</a:t>
            </a:r>
            <a:br>
              <a:rPr lang="en-US" altLang="en-US" i="1" dirty="0"/>
            </a:br>
            <a:r>
              <a:rPr lang="en-US" altLang="en-US" i="1" dirty="0"/>
              <a:t>        </a:t>
            </a:r>
            <a:r>
              <a:rPr lang="en-US" altLang="en-US" b="1" dirty="0"/>
              <a:t>foreign key </a:t>
            </a:r>
            <a:r>
              <a:rPr lang="en-US" altLang="en-US" i="1" dirty="0"/>
              <a:t>father</a:t>
            </a:r>
            <a:r>
              <a:rPr lang="en-US" altLang="en-US" b="1" dirty="0"/>
              <a:t> references </a:t>
            </a:r>
            <a:r>
              <a:rPr lang="en-US" altLang="en-US" i="1" dirty="0"/>
              <a:t>person,</a:t>
            </a:r>
            <a:br>
              <a:rPr lang="en-US" altLang="en-US" dirty="0"/>
            </a:br>
            <a:r>
              <a:rPr lang="en-US" altLang="en-US" dirty="0"/>
              <a:t>        </a:t>
            </a:r>
            <a:r>
              <a:rPr lang="en-US" altLang="en-US" b="1" dirty="0"/>
              <a:t>foreign key </a:t>
            </a:r>
            <a:r>
              <a:rPr lang="en-US" altLang="en-US" i="1" dirty="0"/>
              <a:t>mother</a:t>
            </a:r>
            <a:r>
              <a:rPr lang="en-US" altLang="en-US" dirty="0"/>
              <a:t> </a:t>
            </a:r>
            <a:r>
              <a:rPr lang="en-US" altLang="en-US" b="1" dirty="0"/>
              <a:t>references </a:t>
            </a:r>
            <a:r>
              <a:rPr lang="en-US" altLang="en-US" i="1" dirty="0"/>
              <a:t> person</a:t>
            </a:r>
            <a:r>
              <a:rPr lang="en-US" altLang="en-US" dirty="0"/>
              <a:t>)</a:t>
            </a:r>
          </a:p>
          <a:p>
            <a:r>
              <a:rPr lang="en-US" altLang="en-US" dirty="0"/>
              <a:t>How to insert a tuple without causing constraint violation?</a:t>
            </a:r>
          </a:p>
          <a:p>
            <a:pPr lvl="1"/>
            <a:r>
              <a:rPr lang="en-US" altLang="en-US" dirty="0"/>
              <a:t>Insert father and mother of a person before inserting person</a:t>
            </a:r>
          </a:p>
          <a:p>
            <a:pPr lvl="1"/>
            <a:r>
              <a:rPr lang="en-US" altLang="en-US" dirty="0"/>
              <a:t>OR, set father and mother to null initially, update after inserting all persons (not possible if father and mother attributes declared to be </a:t>
            </a:r>
            <a:r>
              <a:rPr lang="en-US" altLang="en-US" b="1" dirty="0"/>
              <a:t>not null</a:t>
            </a:r>
            <a:r>
              <a:rPr lang="en-US" altLang="en-US" dirty="0"/>
              <a:t>) </a:t>
            </a:r>
          </a:p>
          <a:p>
            <a:pPr lvl="1"/>
            <a:r>
              <a:rPr lang="en-US" altLang="en-US" dirty="0"/>
              <a:t>OR defer constraint</a:t>
            </a:r>
            <a:r>
              <a:rPr lang="en-US" altLang="en-US" b="1" dirty="0"/>
              <a:t> </a:t>
            </a:r>
            <a:r>
              <a:rPr lang="en-US" altLang="en-US" dirty="0"/>
              <a:t>checking</a:t>
            </a:r>
          </a:p>
          <a:p>
            <a:pPr lvl="1"/>
            <a:endParaRPr lang="en-US" altLang="en-US" dirty="0"/>
          </a:p>
        </p:txBody>
      </p:sp>
      <p:sp>
        <p:nvSpPr>
          <p:cNvPr id="2" name="TextBox 1">
            <a:extLst>
              <a:ext uri="{FF2B5EF4-FFF2-40B4-BE49-F238E27FC236}">
                <a16:creationId xmlns:a16="http://schemas.microsoft.com/office/drawing/2014/main" id="{D1EB7C49-047F-4746-8A12-792F5F809C0F}"/>
              </a:ext>
            </a:extLst>
          </p:cNvPr>
          <p:cNvSpPr txBox="1"/>
          <p:nvPr/>
        </p:nvSpPr>
        <p:spPr>
          <a:xfrm>
            <a:off x="457200" y="4552950"/>
            <a:ext cx="4498796" cy="369332"/>
          </a:xfrm>
          <a:prstGeom prst="rect">
            <a:avLst/>
          </a:prstGeom>
          <a:noFill/>
        </p:spPr>
        <p:txBody>
          <a:bodyPr wrap="none" rtlCol="0">
            <a:spAutoFit/>
          </a:bodyPr>
          <a:lstStyle/>
          <a:p>
            <a:r>
              <a:rPr lang="en-US" dirty="0">
                <a:solidFill>
                  <a:srgbClr val="FF0000"/>
                </a:solidFill>
              </a:rPr>
              <a:t>Note: Do not worry about transaction for now.</a:t>
            </a:r>
          </a:p>
        </p:txBody>
      </p:sp>
    </p:spTree>
    <p:extLst>
      <p:ext uri="{BB962C8B-B14F-4D97-AF65-F5344CB8AC3E}">
        <p14:creationId xmlns:p14="http://schemas.microsoft.com/office/powerpoint/2010/main" val="26067658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defRPr/>
            </a:pPr>
            <a:r>
              <a:rPr lang="en-US" dirty="0">
                <a:ea typeface="+mj-ea"/>
              </a:rPr>
              <a:t>Complex Check Conditions</a:t>
            </a:r>
          </a:p>
        </p:txBody>
      </p:sp>
      <p:sp>
        <p:nvSpPr>
          <p:cNvPr id="69635" name="Rectangle 3"/>
          <p:cNvSpPr>
            <a:spLocks noGrp="1" noChangeArrowheads="1"/>
          </p:cNvSpPr>
          <p:nvPr>
            <p:ph type="body" idx="1"/>
          </p:nvPr>
        </p:nvSpPr>
        <p:spPr>
          <a:xfrm>
            <a:off x="1719262" y="820342"/>
            <a:ext cx="5650802" cy="3129867"/>
          </a:xfrm>
        </p:spPr>
        <p:txBody>
          <a:bodyPr/>
          <a:lstStyle/>
          <a:p>
            <a:r>
              <a:rPr lang="en-US" altLang="en-US" dirty="0"/>
              <a:t>The predicate in the check clause can be an arbitrary predicate that can include a subquery.</a:t>
            </a:r>
          </a:p>
          <a:p>
            <a:pPr>
              <a:buNone/>
            </a:pPr>
            <a:r>
              <a:rPr lang="en-US" altLang="en-US" b="1" dirty="0"/>
              <a:t>          check </a:t>
            </a:r>
            <a:r>
              <a:rPr lang="en-US" altLang="en-US" dirty="0"/>
              <a:t>(</a:t>
            </a:r>
            <a:r>
              <a:rPr lang="en-US" altLang="en-US" i="1" dirty="0" err="1"/>
              <a:t>time_slot_id</a:t>
            </a:r>
            <a:r>
              <a:rPr lang="en-US" altLang="en-US" i="1" dirty="0"/>
              <a:t>  </a:t>
            </a:r>
            <a:r>
              <a:rPr lang="en-US" altLang="en-US" b="1" dirty="0"/>
              <a:t>in </a:t>
            </a:r>
            <a:r>
              <a:rPr lang="en-US" altLang="en-US" dirty="0"/>
              <a:t>(</a:t>
            </a:r>
            <a:r>
              <a:rPr lang="en-US" altLang="en-US" b="1" dirty="0"/>
              <a:t>select </a:t>
            </a:r>
            <a:r>
              <a:rPr lang="en-US" altLang="en-US" i="1" dirty="0" err="1"/>
              <a:t>time_slot_id</a:t>
            </a:r>
            <a:r>
              <a:rPr lang="en-US" altLang="en-US" i="1" dirty="0"/>
              <a:t> </a:t>
            </a:r>
            <a:r>
              <a:rPr lang="en-US" altLang="en-US" b="1" dirty="0"/>
              <a:t>from </a:t>
            </a:r>
            <a:r>
              <a:rPr lang="en-US" altLang="en-US" i="1" dirty="0" err="1"/>
              <a:t>time_slot</a:t>
            </a:r>
            <a:r>
              <a:rPr lang="en-US" altLang="en-US" dirty="0"/>
              <a:t>))</a:t>
            </a:r>
          </a:p>
          <a:p>
            <a:pPr>
              <a:buNone/>
            </a:pPr>
            <a:r>
              <a:rPr lang="en-US" altLang="en-US" dirty="0"/>
              <a:t>     The check condition states  that the  </a:t>
            </a:r>
            <a:r>
              <a:rPr lang="en-US" altLang="en-US" dirty="0" err="1"/>
              <a:t>time_slot_id</a:t>
            </a:r>
            <a:r>
              <a:rPr lang="en-US" altLang="en-US" dirty="0"/>
              <a:t> in each tuple in the </a:t>
            </a:r>
            <a:r>
              <a:rPr lang="en-US" altLang="en-US" i="1" dirty="0"/>
              <a:t>section</a:t>
            </a:r>
            <a:r>
              <a:rPr lang="en-US" altLang="en-US" dirty="0"/>
              <a:t>  relation is actually the identifier of a time slot in the </a:t>
            </a:r>
            <a:r>
              <a:rPr lang="en-US" altLang="en-US" i="1" dirty="0" err="1"/>
              <a:t>time_slot</a:t>
            </a:r>
            <a:r>
              <a:rPr lang="en-US" altLang="en-US" dirty="0"/>
              <a:t> relation.</a:t>
            </a:r>
          </a:p>
          <a:p>
            <a:pPr lvl="1"/>
            <a:r>
              <a:rPr lang="en-US" altLang="en-US" dirty="0"/>
              <a:t>The condition has to be checked not only when a tuple is inserted or modified in </a:t>
            </a:r>
            <a:r>
              <a:rPr lang="en-US" altLang="en-US" i="1" dirty="0"/>
              <a:t>section</a:t>
            </a:r>
            <a:r>
              <a:rPr lang="en-US" altLang="en-US" dirty="0"/>
              <a:t> , but also when the relation </a:t>
            </a:r>
            <a:r>
              <a:rPr lang="en-US" altLang="en-US" i="1" dirty="0" err="1"/>
              <a:t>time_slot</a:t>
            </a:r>
            <a:r>
              <a:rPr lang="en-US" altLang="en-US" i="1" dirty="0"/>
              <a:t> </a:t>
            </a:r>
            <a:r>
              <a:rPr lang="en-US" altLang="en-US" dirty="0"/>
              <a:t>changes </a:t>
            </a:r>
          </a:p>
          <a:p>
            <a:pPr>
              <a:buNone/>
            </a:pPr>
            <a:endParaRPr lang="en-US" altLang="en-US" sz="1500" dirty="0"/>
          </a:p>
        </p:txBody>
      </p:sp>
      <p:sp>
        <p:nvSpPr>
          <p:cNvPr id="2" name="TextBox 1">
            <a:extLst>
              <a:ext uri="{FF2B5EF4-FFF2-40B4-BE49-F238E27FC236}">
                <a16:creationId xmlns:a16="http://schemas.microsoft.com/office/drawing/2014/main" id="{A66D1D2C-90DE-A442-8DFF-89E5B4A6BFE4}"/>
              </a:ext>
            </a:extLst>
          </p:cNvPr>
          <p:cNvSpPr txBox="1"/>
          <p:nvPr/>
        </p:nvSpPr>
        <p:spPr>
          <a:xfrm>
            <a:off x="533400" y="3562350"/>
            <a:ext cx="7037247" cy="1200329"/>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Not all databases support complex check conditions.</a:t>
            </a:r>
          </a:p>
          <a:p>
            <a:pPr marL="285750" indent="-285750">
              <a:buFont typeface="Arial" panose="020B0604020202020204" pitchFamily="34" charset="0"/>
              <a:buChar char="•"/>
            </a:pPr>
            <a:r>
              <a:rPr lang="en-US" dirty="0">
                <a:solidFill>
                  <a:srgbClr val="FF0000"/>
                </a:solidFill>
              </a:rPr>
              <a:t>You can use triggers, which we will cover, to implement more complex</a:t>
            </a:r>
            <a:br>
              <a:rPr lang="en-US" dirty="0">
                <a:solidFill>
                  <a:srgbClr val="FF0000"/>
                </a:solidFill>
              </a:rPr>
            </a:br>
            <a:r>
              <a:rPr lang="en-US" dirty="0">
                <a:solidFill>
                  <a:srgbClr val="FF0000"/>
                </a:solidFill>
              </a:rPr>
              <a:t>check constraints.</a:t>
            </a:r>
          </a:p>
        </p:txBody>
      </p:sp>
    </p:spTree>
    <p:extLst>
      <p:ext uri="{BB962C8B-B14F-4D97-AF65-F5344CB8AC3E}">
        <p14:creationId xmlns:p14="http://schemas.microsoft.com/office/powerpoint/2010/main" val="35144996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defRPr/>
            </a:pPr>
            <a:r>
              <a:rPr lang="en-US" dirty="0">
                <a:ea typeface="+mj-ea"/>
              </a:rPr>
              <a:t>Assertions</a:t>
            </a:r>
          </a:p>
        </p:txBody>
      </p:sp>
      <p:sp>
        <p:nvSpPr>
          <p:cNvPr id="69635" name="Rectangle 3"/>
          <p:cNvSpPr>
            <a:spLocks noGrp="1" noChangeArrowheads="1"/>
          </p:cNvSpPr>
          <p:nvPr>
            <p:ph type="body" idx="1"/>
          </p:nvPr>
        </p:nvSpPr>
        <p:spPr>
          <a:xfrm>
            <a:off x="1719263" y="832165"/>
            <a:ext cx="5735760" cy="3218627"/>
          </a:xfrm>
        </p:spPr>
        <p:txBody>
          <a:bodyPr/>
          <a:lstStyle/>
          <a:p>
            <a:r>
              <a:rPr lang="en-US" altLang="en-US" dirty="0"/>
              <a:t>An </a:t>
            </a:r>
            <a:r>
              <a:rPr lang="en-US" altLang="en-US" b="1" dirty="0">
                <a:solidFill>
                  <a:srgbClr val="002060"/>
                </a:solidFill>
              </a:rPr>
              <a:t>assertion</a:t>
            </a:r>
            <a:r>
              <a:rPr lang="en-US" altLang="en-US" dirty="0">
                <a:solidFill>
                  <a:srgbClr val="002060"/>
                </a:solidFill>
              </a:rPr>
              <a:t> </a:t>
            </a:r>
            <a:r>
              <a:rPr lang="en-US" altLang="en-US" dirty="0"/>
              <a:t>is a predicate expressing a condition that we wish the database always to satisfy.</a:t>
            </a:r>
          </a:p>
          <a:p>
            <a:r>
              <a:rPr lang="en-US" altLang="en-US" dirty="0"/>
              <a:t>The following constraints, can be expressed using assertions:</a:t>
            </a:r>
          </a:p>
          <a:p>
            <a:r>
              <a:rPr lang="en-US" altLang="en-US" dirty="0"/>
              <a:t>For each tuple in the </a:t>
            </a:r>
            <a:r>
              <a:rPr lang="en-US" altLang="en-US" i="1" dirty="0"/>
              <a:t>student</a:t>
            </a:r>
            <a:r>
              <a:rPr lang="en-US" altLang="en-US" dirty="0"/>
              <a:t> relation, the value of the attribute </a:t>
            </a:r>
            <a:r>
              <a:rPr lang="en-US" altLang="en-US" i="1" dirty="0"/>
              <a:t>tot_cred</a:t>
            </a:r>
            <a:r>
              <a:rPr lang="en-US" altLang="en-US" dirty="0"/>
              <a:t> must equal the sum of credits of courses that the student has completed successfully.</a:t>
            </a:r>
          </a:p>
          <a:p>
            <a:r>
              <a:rPr lang="en-US" altLang="en-US" dirty="0"/>
              <a:t>An instructor cannot teach in two different classrooms in a semester in the same time slot</a:t>
            </a:r>
          </a:p>
          <a:p>
            <a:r>
              <a:rPr lang="en-US" altLang="en-US" dirty="0"/>
              <a:t>An assertion in SQL takes the form:</a:t>
            </a:r>
          </a:p>
          <a:p>
            <a:pPr>
              <a:buNone/>
            </a:pPr>
            <a:r>
              <a:rPr lang="en-US" altLang="en-US" dirty="0"/>
              <a:t>        </a:t>
            </a:r>
            <a:r>
              <a:rPr lang="en-US" altLang="en-US" b="1" dirty="0"/>
              <a:t>create assertion</a:t>
            </a:r>
            <a:r>
              <a:rPr lang="en-US" altLang="en-US" dirty="0"/>
              <a:t> &lt;assertion-name&gt; </a:t>
            </a:r>
            <a:r>
              <a:rPr lang="en-US" altLang="en-US" b="1" dirty="0"/>
              <a:t>check </a:t>
            </a:r>
            <a:r>
              <a:rPr lang="en-US" altLang="en-US" dirty="0"/>
              <a:t>(&lt;predicate&gt;);</a:t>
            </a:r>
          </a:p>
          <a:p>
            <a:endParaRPr lang="en-US" altLang="en-US" sz="1500" dirty="0"/>
          </a:p>
        </p:txBody>
      </p:sp>
      <p:sp>
        <p:nvSpPr>
          <p:cNvPr id="2" name="TextBox 1">
            <a:extLst>
              <a:ext uri="{FF2B5EF4-FFF2-40B4-BE49-F238E27FC236}">
                <a16:creationId xmlns:a16="http://schemas.microsoft.com/office/drawing/2014/main" id="{66D96549-9BE6-7F4B-993A-F08D85E27D91}"/>
              </a:ext>
            </a:extLst>
          </p:cNvPr>
          <p:cNvSpPr txBox="1"/>
          <p:nvPr/>
        </p:nvSpPr>
        <p:spPr>
          <a:xfrm>
            <a:off x="685800" y="3790950"/>
            <a:ext cx="6551473" cy="369332"/>
          </a:xfrm>
          <a:prstGeom prst="rect">
            <a:avLst/>
          </a:prstGeom>
          <a:noFill/>
        </p:spPr>
        <p:txBody>
          <a:bodyPr wrap="none" rtlCol="0">
            <a:spAutoFit/>
          </a:bodyPr>
          <a:lstStyle/>
          <a:p>
            <a:r>
              <a:rPr lang="en-US" dirty="0">
                <a:solidFill>
                  <a:srgbClr val="FF0000"/>
                </a:solidFill>
              </a:rPr>
              <a:t>Note: Assertions are inconsistently supported and not that common.</a:t>
            </a:r>
          </a:p>
        </p:txBody>
      </p:sp>
    </p:spTree>
    <p:extLst>
      <p:ext uri="{BB962C8B-B14F-4D97-AF65-F5344CB8AC3E}">
        <p14:creationId xmlns:p14="http://schemas.microsoft.com/office/powerpoint/2010/main" val="492352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3937A2-B6DC-D54C-A14D-6ED676A02162}"/>
              </a:ext>
            </a:extLst>
          </p:cNvPr>
          <p:cNvSpPr>
            <a:spLocks noGrp="1"/>
          </p:cNvSpPr>
          <p:nvPr>
            <p:ph idx="1"/>
          </p:nvPr>
        </p:nvSpPr>
        <p:spPr>
          <a:xfrm>
            <a:off x="228599" y="2711891"/>
            <a:ext cx="8715275" cy="1841060"/>
          </a:xfrm>
        </p:spPr>
        <p:txBody>
          <a:bodyPr/>
          <a:lstStyle/>
          <a:p>
            <a:r>
              <a:rPr lang="en-US" sz="1400" dirty="0"/>
              <a:t>”As a fan, I want a table that has player information, a player’s H and RBI per year, stint and team,</a:t>
            </a:r>
            <a:br>
              <a:rPr lang="en-US" sz="1400" dirty="0"/>
            </a:br>
            <a:r>
              <a:rPr lang="en-US" sz="1400" b="1" dirty="0">
                <a:solidFill>
                  <a:srgbClr val="FF0000"/>
                </a:solidFill>
              </a:rPr>
              <a:t>and shows the player’s H and RBI as a percentage of the team’s totals</a:t>
            </a:r>
            <a:r>
              <a:rPr lang="en-US" sz="1400" b="1" dirty="0"/>
              <a:t>.</a:t>
            </a:r>
          </a:p>
          <a:p>
            <a:r>
              <a:rPr lang="en-US" sz="1400" dirty="0"/>
              <a:t>I cannot easily do this with a GROUP BY</a:t>
            </a:r>
          </a:p>
          <a:p>
            <a:pPr lvl="1"/>
            <a:r>
              <a:rPr lang="en-US" sz="1200" dirty="0"/>
              <a:t>I want a row for each </a:t>
            </a:r>
            <a:r>
              <a:rPr lang="en-US" sz="1200" dirty="0" err="1"/>
              <a:t>playerID</a:t>
            </a:r>
            <a:r>
              <a:rPr lang="en-US" sz="1200" dirty="0"/>
              <a:t>, </a:t>
            </a:r>
            <a:r>
              <a:rPr lang="en-US" sz="1200" dirty="0" err="1"/>
              <a:t>yearID</a:t>
            </a:r>
            <a:r>
              <a:rPr lang="en-US" sz="1200" dirty="0"/>
              <a:t>, stint and team showing the individual performance.</a:t>
            </a:r>
          </a:p>
          <a:p>
            <a:pPr lvl="1"/>
            <a:r>
              <a:rPr lang="en-US" sz="1200" dirty="0"/>
              <a:t>GROUP BY reduces the number of rows to the distinct groups.</a:t>
            </a:r>
          </a:p>
          <a:p>
            <a:pPr lvl="1"/>
            <a:r>
              <a:rPr lang="en-US" sz="1200" dirty="0">
                <a:solidFill>
                  <a:srgbClr val="FF0000"/>
                </a:solidFill>
              </a:rPr>
              <a:t>What I want is the individual rows that also has columns containing data produced by GROUP BY.</a:t>
            </a:r>
          </a:p>
          <a:p>
            <a:r>
              <a:rPr lang="en-US" sz="1400" dirty="0"/>
              <a:t>This is a combination of Window functions (like aggregation) and partition (like GROUP BY).</a:t>
            </a:r>
          </a:p>
          <a:p>
            <a:pPr marL="0" indent="0">
              <a:buNone/>
            </a:pPr>
            <a:r>
              <a:rPr lang="en-US" sz="1400" dirty="0"/>
              <a:t>(Switch to Notebook)</a:t>
            </a:r>
          </a:p>
        </p:txBody>
      </p:sp>
      <p:sp>
        <p:nvSpPr>
          <p:cNvPr id="3" name="Title 2">
            <a:extLst>
              <a:ext uri="{FF2B5EF4-FFF2-40B4-BE49-F238E27FC236}">
                <a16:creationId xmlns:a16="http://schemas.microsoft.com/office/drawing/2014/main" id="{022E1678-3271-7B49-BB62-DA1A9C60C98C}"/>
              </a:ext>
            </a:extLst>
          </p:cNvPr>
          <p:cNvSpPr>
            <a:spLocks noGrp="1"/>
          </p:cNvSpPr>
          <p:nvPr>
            <p:ph type="title"/>
          </p:nvPr>
        </p:nvSpPr>
        <p:spPr/>
        <p:txBody>
          <a:bodyPr/>
          <a:lstStyle/>
          <a:p>
            <a:r>
              <a:rPr lang="en-US" dirty="0"/>
              <a:t>Secret Advanced SQL – Window Function</a:t>
            </a:r>
          </a:p>
        </p:txBody>
      </p:sp>
      <p:pic>
        <p:nvPicPr>
          <p:cNvPr id="4" name="Picture 3">
            <a:extLst>
              <a:ext uri="{FF2B5EF4-FFF2-40B4-BE49-F238E27FC236}">
                <a16:creationId xmlns:a16="http://schemas.microsoft.com/office/drawing/2014/main" id="{B1676688-F293-8A47-B44E-F00DB0418A62}"/>
              </a:ext>
            </a:extLst>
          </p:cNvPr>
          <p:cNvPicPr>
            <a:picLocks noChangeAspect="1"/>
          </p:cNvPicPr>
          <p:nvPr/>
        </p:nvPicPr>
        <p:blipFill>
          <a:blip r:embed="rId2"/>
          <a:stretch>
            <a:fillRect/>
          </a:stretch>
        </p:blipFill>
        <p:spPr>
          <a:xfrm>
            <a:off x="53898" y="508220"/>
            <a:ext cx="3914675" cy="1841060"/>
          </a:xfrm>
          <a:prstGeom prst="rect">
            <a:avLst/>
          </a:prstGeom>
        </p:spPr>
      </p:pic>
      <p:pic>
        <p:nvPicPr>
          <p:cNvPr id="5" name="Picture 4">
            <a:extLst>
              <a:ext uri="{FF2B5EF4-FFF2-40B4-BE49-F238E27FC236}">
                <a16:creationId xmlns:a16="http://schemas.microsoft.com/office/drawing/2014/main" id="{133185AD-2464-3541-814A-CBC74E7AFC8C}"/>
              </a:ext>
            </a:extLst>
          </p:cNvPr>
          <p:cNvPicPr>
            <a:picLocks noChangeAspect="1"/>
          </p:cNvPicPr>
          <p:nvPr/>
        </p:nvPicPr>
        <p:blipFill>
          <a:blip r:embed="rId3"/>
          <a:stretch>
            <a:fillRect/>
          </a:stretch>
        </p:blipFill>
        <p:spPr>
          <a:xfrm>
            <a:off x="3968573" y="513895"/>
            <a:ext cx="4975302" cy="2025795"/>
          </a:xfrm>
          <a:prstGeom prst="rect">
            <a:avLst/>
          </a:prstGeom>
        </p:spPr>
      </p:pic>
      <p:sp>
        <p:nvSpPr>
          <p:cNvPr id="6" name="Rectangle 5">
            <a:extLst>
              <a:ext uri="{FF2B5EF4-FFF2-40B4-BE49-F238E27FC236}">
                <a16:creationId xmlns:a16="http://schemas.microsoft.com/office/drawing/2014/main" id="{45C5F985-2CCB-1145-94A5-524E087C68AD}"/>
              </a:ext>
            </a:extLst>
          </p:cNvPr>
          <p:cNvSpPr/>
          <p:nvPr/>
        </p:nvSpPr>
        <p:spPr>
          <a:xfrm>
            <a:off x="381000" y="1352550"/>
            <a:ext cx="3200400" cy="762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9BB36C2-11C1-2B4D-A3BD-32E3E3EC5EA1}"/>
              </a:ext>
            </a:extLst>
          </p:cNvPr>
          <p:cNvSpPr/>
          <p:nvPr/>
        </p:nvSpPr>
        <p:spPr>
          <a:xfrm>
            <a:off x="6456224" y="508220"/>
            <a:ext cx="2535376" cy="206353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84506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pPr>
              <a:defRPr/>
            </a:pPr>
            <a:r>
              <a:rPr lang="en-US" dirty="0">
                <a:ea typeface="+mj-ea"/>
              </a:rPr>
              <a:t>User-Defined Types</a:t>
            </a:r>
          </a:p>
        </p:txBody>
      </p:sp>
      <p:sp>
        <p:nvSpPr>
          <p:cNvPr id="73731" name="Rectangle 3"/>
          <p:cNvSpPr>
            <a:spLocks noGrp="1" noChangeArrowheads="1"/>
          </p:cNvSpPr>
          <p:nvPr>
            <p:ph type="body" idx="1"/>
          </p:nvPr>
        </p:nvSpPr>
        <p:spPr>
          <a:xfrm>
            <a:off x="1719263" y="851298"/>
            <a:ext cx="5714810" cy="2211943"/>
          </a:xfrm>
        </p:spPr>
        <p:txBody>
          <a:bodyPr/>
          <a:lstStyle/>
          <a:p>
            <a:pPr>
              <a:tabLst>
                <a:tab pos="859631" algn="l"/>
                <a:tab pos="1418035" algn="l"/>
              </a:tabLst>
            </a:pPr>
            <a:r>
              <a:rPr lang="en-US" altLang="en-US" b="1" dirty="0">
                <a:solidFill>
                  <a:srgbClr val="002060"/>
                </a:solidFill>
              </a:rPr>
              <a:t>create type </a:t>
            </a:r>
            <a:r>
              <a:rPr lang="en-US" altLang="en-US" dirty="0"/>
              <a:t>construct in SQL creates user-defined type</a:t>
            </a:r>
          </a:p>
          <a:p>
            <a:pPr>
              <a:buNone/>
              <a:tabLst>
                <a:tab pos="859631" algn="l"/>
                <a:tab pos="1418035" algn="l"/>
              </a:tabLst>
            </a:pPr>
            <a:r>
              <a:rPr lang="en-US" altLang="en-US" sz="600" dirty="0"/>
              <a:t> </a:t>
            </a:r>
          </a:p>
          <a:p>
            <a:pPr lvl="1">
              <a:buNone/>
              <a:tabLst>
                <a:tab pos="859631" algn="l"/>
                <a:tab pos="1418035" algn="l"/>
              </a:tabLst>
            </a:pPr>
            <a:r>
              <a:rPr lang="en-US" altLang="en-US" b="1" dirty="0"/>
              <a:t>		create type </a:t>
            </a:r>
            <a:r>
              <a:rPr lang="en-US" altLang="en-US" i="1" dirty="0"/>
              <a:t>Dollars</a:t>
            </a:r>
            <a:r>
              <a:rPr lang="en-US" altLang="en-US" b="1" dirty="0"/>
              <a:t> as numeric (12,2) final </a:t>
            </a:r>
            <a:br>
              <a:rPr lang="en-US" altLang="en-US" b="1" dirty="0"/>
            </a:br>
            <a:r>
              <a:rPr lang="en-US" altLang="en-US" sz="600" b="1" dirty="0"/>
              <a:t> </a:t>
            </a:r>
            <a:endParaRPr lang="en-US" altLang="en-US" sz="600" dirty="0"/>
          </a:p>
          <a:p>
            <a:pPr>
              <a:tabLst>
                <a:tab pos="859631" algn="l"/>
                <a:tab pos="1418035" algn="l"/>
              </a:tabLst>
            </a:pPr>
            <a:r>
              <a:rPr lang="en-US" altLang="en-US" dirty="0"/>
              <a:t>Example:</a:t>
            </a:r>
          </a:p>
          <a:p>
            <a:pPr>
              <a:buNone/>
              <a:tabLst>
                <a:tab pos="859631" algn="l"/>
                <a:tab pos="1418035" algn="l"/>
              </a:tabLst>
            </a:pPr>
            <a:r>
              <a:rPr lang="en-US" altLang="en-US" b="1" dirty="0"/>
              <a:t>               create table </a:t>
            </a:r>
            <a:r>
              <a:rPr lang="en-US" altLang="en-US" i="1" dirty="0"/>
              <a:t>department</a:t>
            </a:r>
            <a:br>
              <a:rPr lang="en-US" altLang="en-US" i="1" dirty="0"/>
            </a:br>
            <a:r>
              <a:rPr lang="en-US" altLang="en-US" i="1" dirty="0"/>
              <a:t>          </a:t>
            </a:r>
            <a:r>
              <a:rPr lang="en-US" altLang="en-US" dirty="0"/>
              <a:t>(</a:t>
            </a: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dirty="0"/>
              <a:t>          </a:t>
            </a:r>
            <a:r>
              <a:rPr lang="en-US" altLang="en-US" i="1" dirty="0"/>
              <a:t>building </a:t>
            </a:r>
            <a:r>
              <a:rPr lang="en-US" altLang="en-US" b="1" dirty="0" err="1"/>
              <a:t>varchar</a:t>
            </a:r>
            <a:r>
              <a:rPr lang="en-US" altLang="en-US" b="1" dirty="0"/>
              <a:t> </a:t>
            </a:r>
            <a:r>
              <a:rPr lang="en-US" altLang="en-US" dirty="0"/>
              <a:t>(15),</a:t>
            </a:r>
            <a:br>
              <a:rPr lang="en-US" altLang="en-US" dirty="0"/>
            </a:br>
            <a:r>
              <a:rPr lang="en-US" altLang="en-US" dirty="0"/>
              <a:t>          </a:t>
            </a:r>
            <a:r>
              <a:rPr lang="en-US" altLang="en-US" i="1" dirty="0"/>
              <a:t>budget Dollars</a:t>
            </a:r>
            <a:r>
              <a:rPr lang="en-US" altLang="en-US" dirty="0"/>
              <a:t>);</a:t>
            </a:r>
          </a:p>
        </p:txBody>
      </p:sp>
      <p:sp>
        <p:nvSpPr>
          <p:cNvPr id="4" name="TextBox 3">
            <a:extLst>
              <a:ext uri="{FF2B5EF4-FFF2-40B4-BE49-F238E27FC236}">
                <a16:creationId xmlns:a16="http://schemas.microsoft.com/office/drawing/2014/main" id="{5608764C-6A8D-E24C-976B-BA2F059E40E0}"/>
              </a:ext>
            </a:extLst>
          </p:cNvPr>
          <p:cNvSpPr txBox="1"/>
          <p:nvPr/>
        </p:nvSpPr>
        <p:spPr>
          <a:xfrm>
            <a:off x="749765" y="3257550"/>
            <a:ext cx="6840334" cy="923330"/>
          </a:xfrm>
          <a:prstGeom prst="rect">
            <a:avLst/>
          </a:prstGeom>
          <a:noFill/>
        </p:spPr>
        <p:txBody>
          <a:bodyPr wrap="none" rtlCol="0">
            <a:spAutoFit/>
          </a:bodyPr>
          <a:lstStyle/>
          <a:p>
            <a:r>
              <a:rPr lang="en-US" dirty="0">
                <a:solidFill>
                  <a:srgbClr val="FF0000"/>
                </a:solidFill>
              </a:rPr>
              <a:t>Note:</a:t>
            </a:r>
          </a:p>
          <a:p>
            <a:r>
              <a:rPr lang="en-US" dirty="0">
                <a:solidFill>
                  <a:srgbClr val="FF0000"/>
                </a:solidFill>
              </a:rPr>
              <a:t>Domains and UDTs are an important concept but not as well supported</a:t>
            </a:r>
            <a:br>
              <a:rPr lang="en-US" dirty="0">
                <a:solidFill>
                  <a:srgbClr val="FF0000"/>
                </a:solidFill>
              </a:rPr>
            </a:br>
            <a:r>
              <a:rPr lang="en-US" dirty="0">
                <a:solidFill>
                  <a:srgbClr val="FF0000"/>
                </a:solidFill>
              </a:rPr>
              <a:t>as they should be.</a:t>
            </a:r>
          </a:p>
        </p:txBody>
      </p:sp>
    </p:spTree>
    <p:extLst>
      <p:ext uri="{BB962C8B-B14F-4D97-AF65-F5344CB8AC3E}">
        <p14:creationId xmlns:p14="http://schemas.microsoft.com/office/powerpoint/2010/main" val="29594504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a:xfrm>
            <a:off x="1719263" y="133226"/>
            <a:ext cx="6057900" cy="457200"/>
          </a:xfrm>
        </p:spPr>
        <p:txBody>
          <a:bodyPr/>
          <a:lstStyle/>
          <a:p>
            <a:pPr>
              <a:defRPr/>
            </a:pPr>
            <a:r>
              <a:rPr lang="en-US" dirty="0">
                <a:ea typeface="+mj-ea"/>
              </a:rPr>
              <a:t>Domains</a:t>
            </a:r>
          </a:p>
        </p:txBody>
      </p:sp>
      <p:sp>
        <p:nvSpPr>
          <p:cNvPr id="75779" name="Rectangle 3"/>
          <p:cNvSpPr>
            <a:spLocks noGrp="1" noChangeArrowheads="1"/>
          </p:cNvSpPr>
          <p:nvPr>
            <p:ph type="body" idx="1"/>
          </p:nvPr>
        </p:nvSpPr>
        <p:spPr>
          <a:xfrm>
            <a:off x="1719263" y="825625"/>
            <a:ext cx="5275898" cy="3779669"/>
          </a:xfrm>
        </p:spPr>
        <p:txBody>
          <a:bodyPr/>
          <a:lstStyle/>
          <a:p>
            <a:r>
              <a:rPr lang="en-US" altLang="en-US" b="1" dirty="0">
                <a:solidFill>
                  <a:srgbClr val="002060"/>
                </a:solidFill>
              </a:rPr>
              <a:t>create domain</a:t>
            </a:r>
            <a:r>
              <a:rPr lang="en-US" altLang="en-US" dirty="0">
                <a:solidFill>
                  <a:srgbClr val="002060"/>
                </a:solidFill>
              </a:rPr>
              <a:t> </a:t>
            </a:r>
            <a:r>
              <a:rPr lang="en-US" altLang="en-US" dirty="0"/>
              <a:t>construct in SQL-92 creates user-defined domain types</a:t>
            </a:r>
          </a:p>
          <a:p>
            <a:pPr>
              <a:buFont typeface="Monotype Sorts" charset="2"/>
              <a:buNone/>
            </a:pPr>
            <a:r>
              <a:rPr lang="en-US" altLang="en-US" sz="600" dirty="0"/>
              <a:t> </a:t>
            </a:r>
          </a:p>
          <a:p>
            <a:pPr lvl="1">
              <a:buFont typeface="Monotype Sorts" charset="2"/>
              <a:buNone/>
            </a:pPr>
            <a:r>
              <a:rPr lang="en-US" altLang="en-US" b="1" dirty="0"/>
              <a:t>		create domain </a:t>
            </a:r>
            <a:r>
              <a:rPr lang="en-US" altLang="en-US" i="1" dirty="0" err="1"/>
              <a:t>person_name</a:t>
            </a:r>
            <a:r>
              <a:rPr lang="en-US" altLang="en-US" i="1" dirty="0"/>
              <a:t> </a:t>
            </a:r>
            <a:r>
              <a:rPr lang="en-US" altLang="en-US" b="1" dirty="0"/>
              <a:t>char</a:t>
            </a:r>
            <a:r>
              <a:rPr lang="en-US" altLang="en-US" dirty="0"/>
              <a:t>(20) </a:t>
            </a:r>
            <a:r>
              <a:rPr lang="en-US" altLang="en-US" b="1" dirty="0"/>
              <a:t>not null</a:t>
            </a:r>
          </a:p>
          <a:p>
            <a:pPr lvl="1">
              <a:buFont typeface="Monotype Sorts" charset="2"/>
              <a:buNone/>
            </a:pPr>
            <a:r>
              <a:rPr lang="en-US" altLang="en-US" sz="600" dirty="0"/>
              <a:t> </a:t>
            </a:r>
          </a:p>
          <a:p>
            <a:r>
              <a:rPr lang="en-US" altLang="en-US" dirty="0"/>
              <a:t>Types and domains are similar.  Domains can have constraints, such as </a:t>
            </a:r>
            <a:r>
              <a:rPr lang="en-US" altLang="en-US" b="1" dirty="0"/>
              <a:t>not null</a:t>
            </a:r>
            <a:r>
              <a:rPr lang="en-US" altLang="en-US" dirty="0"/>
              <a:t>, specified on them.</a:t>
            </a:r>
          </a:p>
          <a:p>
            <a:r>
              <a:rPr lang="en-US" altLang="en-US" dirty="0"/>
              <a:t>Example:</a:t>
            </a:r>
            <a:endParaRPr lang="en-US" altLang="en-US" b="1" dirty="0"/>
          </a:p>
          <a:p>
            <a:pPr>
              <a:buNone/>
            </a:pPr>
            <a:r>
              <a:rPr lang="en-US" altLang="en-US" b="1" dirty="0"/>
              <a:t>        create domain </a:t>
            </a:r>
            <a:r>
              <a:rPr lang="en-US" altLang="en-US" i="1" dirty="0" err="1"/>
              <a:t>degree_level</a:t>
            </a:r>
            <a:r>
              <a:rPr lang="en-US" altLang="en-US" i="1" dirty="0"/>
              <a:t> </a:t>
            </a:r>
            <a:r>
              <a:rPr lang="en-US" altLang="en-US" b="1" dirty="0"/>
              <a:t>varchar</a:t>
            </a:r>
            <a:r>
              <a:rPr lang="en-US" altLang="en-US" dirty="0"/>
              <a:t>(10)</a:t>
            </a:r>
            <a:br>
              <a:rPr lang="en-US" altLang="en-US" dirty="0"/>
            </a:br>
            <a:r>
              <a:rPr lang="en-US" altLang="en-US" dirty="0"/>
              <a:t>       </a:t>
            </a:r>
            <a:r>
              <a:rPr lang="en-US" altLang="en-US" b="1" dirty="0"/>
              <a:t>constraint </a:t>
            </a:r>
            <a:r>
              <a:rPr lang="en-US" altLang="en-US" i="1" dirty="0" err="1"/>
              <a:t>degree_level_test</a:t>
            </a:r>
            <a:br>
              <a:rPr lang="en-US" altLang="en-US" i="1" dirty="0"/>
            </a:br>
            <a:r>
              <a:rPr lang="en-US" altLang="en-US" i="1" dirty="0"/>
              <a:t>            </a:t>
            </a:r>
            <a:r>
              <a:rPr lang="en-US" altLang="en-US" b="1" dirty="0"/>
              <a:t>check </a:t>
            </a:r>
            <a:r>
              <a:rPr lang="en-US" altLang="en-US" dirty="0"/>
              <a:t>(</a:t>
            </a:r>
            <a:r>
              <a:rPr lang="en-US" altLang="en-US" b="1" dirty="0"/>
              <a:t>value in </a:t>
            </a:r>
            <a:r>
              <a:rPr lang="en-US" altLang="en-US" dirty="0"/>
              <a:t>('Bachelors', 'Masters', 'Doctorate'));</a:t>
            </a:r>
          </a:p>
          <a:p>
            <a:endParaRPr lang="en-US" altLang="en-US" dirty="0"/>
          </a:p>
        </p:txBody>
      </p:sp>
    </p:spTree>
    <p:extLst>
      <p:ext uri="{BB962C8B-B14F-4D97-AF65-F5344CB8AC3E}">
        <p14:creationId xmlns:p14="http://schemas.microsoft.com/office/powerpoint/2010/main" val="983749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Defining Indexes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599278A1-689D-334D-B798-8F1C1650DDB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72</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a:t>
            </a:r>
            <a:r>
              <a:rPr lang="en-US" altLang="en-US" sz="800" b="1" dirty="0">
                <a:solidFill>
                  <a:prstClr val="white"/>
                </a:solidFill>
              </a:rPr>
              <a:t>4</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045179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a:t>
            </a:r>
          </a:p>
        </p:txBody>
      </p:sp>
      <p:sp>
        <p:nvSpPr>
          <p:cNvPr id="72707" name="Rectangle 3"/>
          <p:cNvSpPr>
            <a:spLocks noGrp="1" noChangeArrowheads="1"/>
          </p:cNvSpPr>
          <p:nvPr>
            <p:ph type="body" idx="1"/>
          </p:nvPr>
        </p:nvSpPr>
        <p:spPr>
          <a:xfrm>
            <a:off x="1707449" y="648677"/>
            <a:ext cx="5729102" cy="3084146"/>
          </a:xfrm>
        </p:spPr>
        <p:txBody>
          <a:bodyPr/>
          <a:lstStyle/>
          <a:p>
            <a:r>
              <a:rPr lang="en-US" altLang="en-US" dirty="0"/>
              <a:t>Many queries reference only a small proportion of the records in a table. </a:t>
            </a:r>
          </a:p>
          <a:p>
            <a:r>
              <a:rPr lang="en-US" altLang="en-US" dirty="0"/>
              <a:t>It is inefficient for the system to read every record to find  a record with  particular value</a:t>
            </a:r>
          </a:p>
          <a:p>
            <a:r>
              <a:rPr lang="en-US" altLang="en-US" dirty="0"/>
              <a:t>An </a:t>
            </a:r>
            <a:r>
              <a:rPr lang="en-US" altLang="en-US" b="1" dirty="0">
                <a:solidFill>
                  <a:srgbClr val="002060"/>
                </a:solidFill>
              </a:rPr>
              <a:t>index</a:t>
            </a:r>
            <a:r>
              <a:rPr lang="en-US" altLang="en-US" dirty="0"/>
              <a:t> on an attribute of a relation is a data structure that allows the database system to find those tuples in the relation that have a specified value for that attribute efficiently, without scanning through all the tuples of the relation.</a:t>
            </a:r>
          </a:p>
          <a:p>
            <a:r>
              <a:rPr lang="en-US" altLang="en-US" dirty="0"/>
              <a:t>We create an index with the </a:t>
            </a:r>
            <a:r>
              <a:rPr lang="en-US" altLang="en-US" b="1" dirty="0"/>
              <a:t>create index </a:t>
            </a:r>
            <a:r>
              <a:rPr lang="en-US" altLang="en-US" dirty="0"/>
              <a:t>command</a:t>
            </a:r>
          </a:p>
          <a:p>
            <a:pPr>
              <a:buNone/>
            </a:pPr>
            <a:r>
              <a:rPr lang="en-US" altLang="en-US" dirty="0"/>
              <a:t>         </a:t>
            </a:r>
            <a:r>
              <a:rPr lang="en-US" altLang="en-US" b="1" dirty="0"/>
              <a:t>create index </a:t>
            </a:r>
            <a:r>
              <a:rPr lang="en-US" altLang="en-US" dirty="0"/>
              <a:t>&lt;name&gt; </a:t>
            </a:r>
            <a:r>
              <a:rPr lang="en-US" altLang="en-US" b="1" dirty="0"/>
              <a:t>on </a:t>
            </a:r>
            <a:r>
              <a:rPr lang="en-US" altLang="en-US" dirty="0"/>
              <a:t>&lt;relation-name&gt; (attribute);</a:t>
            </a:r>
          </a:p>
        </p:txBody>
      </p:sp>
      <p:sp>
        <p:nvSpPr>
          <p:cNvPr id="2" name="TextBox 1">
            <a:extLst>
              <a:ext uri="{FF2B5EF4-FFF2-40B4-BE49-F238E27FC236}">
                <a16:creationId xmlns:a16="http://schemas.microsoft.com/office/drawing/2014/main" id="{E814BB00-E039-3445-926A-E51E50C0B37C}"/>
              </a:ext>
            </a:extLst>
          </p:cNvPr>
          <p:cNvSpPr txBox="1"/>
          <p:nvPr/>
        </p:nvSpPr>
        <p:spPr>
          <a:xfrm>
            <a:off x="304800" y="2602880"/>
            <a:ext cx="7633052" cy="2031325"/>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MySQL conflates and makes obscure concepts like Key, Constraint and Index.</a:t>
            </a:r>
          </a:p>
          <a:p>
            <a:pPr marL="285750" indent="-285750">
              <a:buFont typeface="Arial" panose="020B0604020202020204" pitchFamily="34" charset="0"/>
              <a:buChar char="•"/>
            </a:pPr>
            <a:r>
              <a:rPr lang="en-US" dirty="0">
                <a:solidFill>
                  <a:srgbClr val="FF0000"/>
                </a:solidFill>
              </a:rPr>
              <a:t>MySQL Indexes:</a:t>
            </a:r>
          </a:p>
          <a:p>
            <a:pPr marL="742950" lvl="1" indent="-285750">
              <a:buFont typeface="Arial" panose="020B0604020202020204" pitchFamily="34" charset="0"/>
              <a:buChar char="•"/>
            </a:pPr>
            <a:r>
              <a:rPr lang="en-US" dirty="0">
                <a:solidFill>
                  <a:srgbClr val="FF0000"/>
                </a:solidFill>
              </a:rPr>
              <a:t>Primary</a:t>
            </a:r>
          </a:p>
          <a:p>
            <a:pPr marL="742950" lvl="1" indent="-285750">
              <a:buFont typeface="Arial" panose="020B0604020202020204" pitchFamily="34" charset="0"/>
              <a:buChar char="•"/>
            </a:pPr>
            <a:r>
              <a:rPr lang="en-US" dirty="0">
                <a:solidFill>
                  <a:srgbClr val="FF0000"/>
                </a:solidFill>
              </a:rPr>
              <a:t>Unique</a:t>
            </a:r>
          </a:p>
          <a:p>
            <a:pPr marL="742950" lvl="1" indent="-285750">
              <a:buFont typeface="Arial" panose="020B0604020202020204" pitchFamily="34" charset="0"/>
              <a:buChar char="•"/>
            </a:pPr>
            <a:r>
              <a:rPr lang="en-US" dirty="0">
                <a:solidFill>
                  <a:srgbClr val="FF0000"/>
                </a:solidFill>
              </a:rPr>
              <a:t>Index</a:t>
            </a:r>
          </a:p>
          <a:p>
            <a:pPr marL="742950" lvl="1" indent="-285750">
              <a:buFont typeface="Arial" panose="020B0604020202020204" pitchFamily="34" charset="0"/>
              <a:buChar char="•"/>
            </a:pPr>
            <a:r>
              <a:rPr lang="en-US" dirty="0">
                <a:solidFill>
                  <a:srgbClr val="FF0000"/>
                </a:solidFill>
              </a:rPr>
              <a:t>Full Index</a:t>
            </a:r>
          </a:p>
        </p:txBody>
      </p:sp>
      <p:sp>
        <p:nvSpPr>
          <p:cNvPr id="3" name="Right Brace 2">
            <a:extLst>
              <a:ext uri="{FF2B5EF4-FFF2-40B4-BE49-F238E27FC236}">
                <a16:creationId xmlns:a16="http://schemas.microsoft.com/office/drawing/2014/main" id="{47D1E11C-3E28-B04F-8E20-E8D9EAAE02BA}"/>
              </a:ext>
            </a:extLst>
          </p:cNvPr>
          <p:cNvSpPr/>
          <p:nvPr/>
        </p:nvSpPr>
        <p:spPr bwMode="auto">
          <a:xfrm>
            <a:off x="1981200" y="3486150"/>
            <a:ext cx="228600" cy="533400"/>
          </a:xfrm>
          <a:prstGeom prst="rightBrace">
            <a:avLst>
              <a:gd name="adj1" fmla="val 8333"/>
              <a:gd name="adj2" fmla="val 51219"/>
            </a:avLst>
          </a:prstGeom>
          <a:solidFill>
            <a:schemeClr val="accent1"/>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Helvetica" charset="0"/>
            </a:endParaRPr>
          </a:p>
        </p:txBody>
      </p:sp>
      <p:sp>
        <p:nvSpPr>
          <p:cNvPr id="4" name="TextBox 3">
            <a:extLst>
              <a:ext uri="{FF2B5EF4-FFF2-40B4-BE49-F238E27FC236}">
                <a16:creationId xmlns:a16="http://schemas.microsoft.com/office/drawing/2014/main" id="{18CF4437-9A0F-3F40-BB2C-7EB697E5C139}"/>
              </a:ext>
            </a:extLst>
          </p:cNvPr>
          <p:cNvSpPr txBox="1"/>
          <p:nvPr/>
        </p:nvSpPr>
        <p:spPr>
          <a:xfrm>
            <a:off x="2275246" y="3429684"/>
            <a:ext cx="5283498" cy="646331"/>
          </a:xfrm>
          <a:prstGeom prst="rect">
            <a:avLst/>
          </a:prstGeom>
          <a:noFill/>
        </p:spPr>
        <p:txBody>
          <a:bodyPr wrap="none" rtlCol="0">
            <a:spAutoFit/>
          </a:bodyPr>
          <a:lstStyle/>
          <a:p>
            <a:r>
              <a:rPr lang="en-US" dirty="0">
                <a:solidFill>
                  <a:srgbClr val="FF0000"/>
                </a:solidFill>
              </a:rPr>
              <a:t>These are actually constraints.</a:t>
            </a:r>
            <a:br>
              <a:rPr lang="en-US" dirty="0">
                <a:solidFill>
                  <a:srgbClr val="FF0000"/>
                </a:solidFill>
              </a:rPr>
            </a:br>
            <a:r>
              <a:rPr lang="en-US" dirty="0">
                <a:solidFill>
                  <a:srgbClr val="FF0000"/>
                </a:solidFill>
              </a:rPr>
              <a:t>Indexes are necessary efficiently enforcing constraints.</a:t>
            </a:r>
          </a:p>
        </p:txBody>
      </p:sp>
    </p:spTree>
    <p:extLst>
      <p:ext uri="{BB962C8B-B14F-4D97-AF65-F5344CB8AC3E}">
        <p14:creationId xmlns:p14="http://schemas.microsoft.com/office/powerpoint/2010/main" val="38054035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 Example</a:t>
            </a:r>
          </a:p>
        </p:txBody>
      </p:sp>
      <p:sp>
        <p:nvSpPr>
          <p:cNvPr id="72707" name="Rectangle 3"/>
          <p:cNvSpPr>
            <a:spLocks noGrp="1" noChangeArrowheads="1"/>
          </p:cNvSpPr>
          <p:nvPr>
            <p:ph type="body" idx="1"/>
          </p:nvPr>
        </p:nvSpPr>
        <p:spPr>
          <a:xfrm>
            <a:off x="1719263" y="820342"/>
            <a:ext cx="5623370" cy="3422475"/>
          </a:xfrm>
        </p:spPr>
        <p:txBody>
          <a:bodyPr/>
          <a:lstStyle/>
          <a:p>
            <a:r>
              <a:rPr lang="en-US" altLang="en-US" b="1" dirty="0"/>
              <a:t>create table </a:t>
            </a:r>
            <a:r>
              <a:rPr lang="en-US" altLang="en-US" i="1" dirty="0"/>
              <a:t>student	</a:t>
            </a:r>
            <a:br>
              <a:rPr lang="en-US" altLang="en-US" i="1" dirty="0"/>
            </a:br>
            <a:r>
              <a:rPr lang="en-US" altLang="en-US" dirty="0"/>
              <a:t>(</a:t>
            </a:r>
            <a:r>
              <a:rPr lang="en-US" altLang="en-US" i="1" dirty="0"/>
              <a:t>ID </a:t>
            </a:r>
            <a:r>
              <a:rPr lang="en-US" altLang="en-US" b="1" dirty="0" err="1"/>
              <a:t>varchar</a:t>
            </a:r>
            <a:r>
              <a:rPr lang="en-US" altLang="en-US" b="1" dirty="0"/>
              <a:t> </a:t>
            </a:r>
            <a:r>
              <a:rPr lang="en-US" altLang="en-US" dirty="0"/>
              <a:t>(5),</a:t>
            </a:r>
            <a:br>
              <a:rPr lang="en-US" altLang="en-US" dirty="0"/>
            </a:br>
            <a:r>
              <a:rPr lang="en-US" altLang="en-US" i="1" dirty="0"/>
              <a:t>name </a:t>
            </a:r>
            <a:r>
              <a:rPr lang="en-US" altLang="en-US" b="1" dirty="0" err="1"/>
              <a:t>varchar</a:t>
            </a:r>
            <a:r>
              <a:rPr lang="en-US" altLang="en-US" b="1" dirty="0"/>
              <a:t> </a:t>
            </a:r>
            <a:r>
              <a:rPr lang="en-US" altLang="en-US" dirty="0"/>
              <a:t>(20) </a:t>
            </a:r>
            <a:r>
              <a:rPr lang="en-US" altLang="en-US" b="1" dirty="0"/>
              <a:t>not null</a:t>
            </a:r>
            <a:r>
              <a:rPr lang="en-US" altLang="en-US" dirty="0"/>
              <a:t>,</a:t>
            </a:r>
            <a:br>
              <a:rPr lang="en-US" altLang="en-US" dirty="0"/>
            </a:b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i="1" dirty="0"/>
              <a:t>tot_cred </a:t>
            </a:r>
            <a:r>
              <a:rPr lang="en-US" altLang="en-US" b="1" dirty="0"/>
              <a:t>numeric </a:t>
            </a:r>
            <a:r>
              <a:rPr lang="en-US" altLang="en-US" dirty="0"/>
              <a:t>(3,0) </a:t>
            </a:r>
            <a:r>
              <a:rPr lang="en-US" altLang="en-US" b="1" dirty="0"/>
              <a:t>default </a:t>
            </a:r>
            <a:r>
              <a:rPr lang="en-US" altLang="en-US" dirty="0"/>
              <a:t>0,</a:t>
            </a:r>
            <a:br>
              <a:rPr lang="en-US" altLang="en-US" dirty="0"/>
            </a:br>
            <a:r>
              <a:rPr lang="en-US" altLang="en-US" b="1" dirty="0"/>
              <a:t>primary key </a:t>
            </a:r>
            <a:r>
              <a:rPr lang="en-US" altLang="en-US" dirty="0"/>
              <a:t>(</a:t>
            </a:r>
            <a:r>
              <a:rPr lang="en-US" altLang="en-US" i="1" dirty="0"/>
              <a:t>ID</a:t>
            </a:r>
            <a:r>
              <a:rPr lang="en-US" altLang="en-US" dirty="0"/>
              <a:t>))</a:t>
            </a:r>
          </a:p>
          <a:p>
            <a:r>
              <a:rPr lang="en-US" altLang="en-US" b="1" dirty="0"/>
              <a:t>create index </a:t>
            </a:r>
            <a:r>
              <a:rPr lang="en-US" altLang="en-US" i="1" dirty="0" err="1"/>
              <a:t>studentID_index</a:t>
            </a:r>
            <a:r>
              <a:rPr lang="en-US" altLang="en-US" i="1" dirty="0"/>
              <a:t> </a:t>
            </a:r>
            <a:r>
              <a:rPr lang="en-US" altLang="en-US" b="1" dirty="0"/>
              <a:t>on </a:t>
            </a:r>
            <a:r>
              <a:rPr lang="en-US" altLang="en-US" i="1" dirty="0"/>
              <a:t>student</a:t>
            </a:r>
            <a:r>
              <a:rPr lang="en-US" altLang="en-US" dirty="0"/>
              <a:t>(</a:t>
            </a:r>
            <a:r>
              <a:rPr lang="en-US" altLang="en-US" i="1" dirty="0"/>
              <a:t>ID</a:t>
            </a:r>
            <a:r>
              <a:rPr lang="en-US" altLang="en-US" dirty="0"/>
              <a:t>)</a:t>
            </a:r>
          </a:p>
          <a:p>
            <a:r>
              <a:rPr lang="en-US" altLang="en-US" dirty="0"/>
              <a:t>The query:</a:t>
            </a:r>
          </a:p>
          <a:p>
            <a:pPr>
              <a:buNone/>
            </a:pPr>
            <a:r>
              <a:rPr lang="en-US" altLang="en-US" b="1" dirty="0"/>
              <a:t>            select * </a:t>
            </a:r>
            <a:br>
              <a:rPr lang="en-US" altLang="en-US" b="1" dirty="0"/>
            </a:br>
            <a:r>
              <a:rPr lang="en-US" altLang="en-US" b="1" dirty="0"/>
              <a:t>       from </a:t>
            </a:r>
            <a:r>
              <a:rPr lang="en-US" altLang="en-US" dirty="0"/>
              <a:t> </a:t>
            </a:r>
            <a:r>
              <a:rPr lang="en-US" altLang="en-US" i="1" dirty="0"/>
              <a:t>student</a:t>
            </a:r>
            <a:br>
              <a:rPr lang="en-US" altLang="en-US" i="1" dirty="0"/>
            </a:br>
            <a:r>
              <a:rPr lang="en-US" altLang="en-US" i="1" dirty="0"/>
              <a:t>       </a:t>
            </a:r>
            <a:r>
              <a:rPr lang="en-US" altLang="en-US" b="1" dirty="0"/>
              <a:t>where </a:t>
            </a:r>
            <a:r>
              <a:rPr lang="en-US" altLang="en-US" i="1" dirty="0"/>
              <a:t> ID = </a:t>
            </a:r>
            <a:r>
              <a:rPr lang="en-US" altLang="en-US" dirty="0"/>
              <a:t>'12345'</a:t>
            </a:r>
          </a:p>
          <a:p>
            <a:pPr>
              <a:buNone/>
            </a:pPr>
            <a:r>
              <a:rPr lang="en-US" altLang="en-US" dirty="0"/>
              <a:t>     can be executed by using the index to find the required record,  without looking at all records of </a:t>
            </a:r>
            <a:r>
              <a:rPr lang="en-US" altLang="en-US" i="1" dirty="0"/>
              <a:t>student</a:t>
            </a:r>
            <a:endParaRPr lang="en-US" altLang="en-US" dirty="0"/>
          </a:p>
        </p:txBody>
      </p:sp>
    </p:spTree>
    <p:extLst>
      <p:ext uri="{BB962C8B-B14F-4D97-AF65-F5344CB8AC3E}">
        <p14:creationId xmlns:p14="http://schemas.microsoft.com/office/powerpoint/2010/main" val="23976760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Some More Set-Like Concepts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7F3DD049-F294-6341-B891-4A3851C9CA04}"/>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a:t>
            </a:r>
            <a:r>
              <a:rPr lang="en-US" altLang="en-US" sz="800" b="1" dirty="0">
                <a:solidFill>
                  <a:prstClr val="white"/>
                </a:solidFill>
              </a:rPr>
              <a:t>4</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881564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1557338" y="107156"/>
            <a:ext cx="6057900" cy="457200"/>
          </a:xfrm>
        </p:spPr>
        <p:txBody>
          <a:bodyPr/>
          <a:lstStyle/>
          <a:p>
            <a:r>
              <a:rPr lang="en-US" altLang="en-US" dirty="0"/>
              <a:t>Set Comparison – </a:t>
            </a:r>
            <a:r>
              <a:rPr lang="ja-JP" altLang="en-US" dirty="0"/>
              <a:t>“</a:t>
            </a:r>
            <a:r>
              <a:rPr lang="en-US" altLang="ja-JP" dirty="0"/>
              <a:t>some</a:t>
            </a:r>
            <a:r>
              <a:rPr lang="ja-JP" altLang="en-US" dirty="0"/>
              <a:t>”</a:t>
            </a:r>
            <a:r>
              <a:rPr lang="en-US" altLang="ja-JP" dirty="0"/>
              <a:t> Clause</a:t>
            </a:r>
            <a:endParaRPr lang="en-US" altLang="en-US" dirty="0"/>
          </a:p>
        </p:txBody>
      </p:sp>
      <p:sp>
        <p:nvSpPr>
          <p:cNvPr id="51202" name="Rectangle 3"/>
          <p:cNvSpPr>
            <a:spLocks noGrp="1" noChangeArrowheads="1"/>
          </p:cNvSpPr>
          <p:nvPr>
            <p:ph type="body" idx="1"/>
          </p:nvPr>
        </p:nvSpPr>
        <p:spPr>
          <a:xfrm>
            <a:off x="1715610" y="829865"/>
            <a:ext cx="5538179" cy="3151869"/>
          </a:xfrm>
        </p:spPr>
        <p:txBody>
          <a:bodyPr/>
          <a:lstStyle/>
          <a:p>
            <a:pPr defTabSz="686991">
              <a:tabLst>
                <a:tab pos="1372791" algn="l"/>
              </a:tabLst>
            </a:pPr>
            <a:r>
              <a:rPr lang="en-US" altLang="en-US" dirty="0"/>
              <a:t>Find names of instructors with salary greater than that of some (at least one) instructor in the Biology department.</a:t>
            </a:r>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r>
              <a:rPr lang="en-US" altLang="en-US" dirty="0"/>
              <a:t>Same query using &gt; </a:t>
            </a:r>
            <a:r>
              <a:rPr lang="en-US" altLang="en-US" b="1" dirty="0"/>
              <a:t>some</a:t>
            </a:r>
            <a:r>
              <a:rPr lang="en-US" altLang="en-US" dirty="0"/>
              <a:t> clause</a:t>
            </a:r>
          </a:p>
        </p:txBody>
      </p:sp>
      <p:sp>
        <p:nvSpPr>
          <p:cNvPr id="51204" name="Text Box 5"/>
          <p:cNvSpPr txBox="1">
            <a:spLocks noChangeArrowheads="1"/>
          </p:cNvSpPr>
          <p:nvPr/>
        </p:nvSpPr>
        <p:spPr bwMode="auto">
          <a:xfrm>
            <a:off x="2611041" y="2464420"/>
            <a:ext cx="42433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r>
              <a:rPr lang="en-US" altLang="en-US" sz="1200" b="1" dirty="0">
                <a:solidFill>
                  <a:srgbClr val="000000"/>
                </a:solidFill>
              </a:rPr>
              <a:t>select </a:t>
            </a:r>
            <a:r>
              <a:rPr lang="en-US" altLang="en-US" sz="1200" i="1" dirty="0">
                <a:solidFill>
                  <a:srgbClr val="000000"/>
                </a:solidFill>
              </a:rPr>
              <a:t>name</a:t>
            </a:r>
          </a:p>
          <a:p>
            <a:pPr defTabSz="685800"/>
            <a:r>
              <a:rPr lang="en-US" altLang="en-US" sz="1200" b="1" dirty="0">
                <a:solidFill>
                  <a:srgbClr val="000000"/>
                </a:solidFill>
              </a:rPr>
              <a:t>from </a:t>
            </a:r>
            <a:r>
              <a:rPr lang="en-US" altLang="en-US" sz="1200" i="1" dirty="0">
                <a:solidFill>
                  <a:srgbClr val="000000"/>
                </a:solidFill>
              </a:rPr>
              <a:t>instructor</a:t>
            </a:r>
          </a:p>
          <a:p>
            <a:pPr defTabSz="685800"/>
            <a:r>
              <a:rPr lang="en-US" altLang="en-US" sz="1200" b="1" dirty="0">
                <a:solidFill>
                  <a:srgbClr val="000000"/>
                </a:solidFill>
              </a:rPr>
              <a:t>where </a:t>
            </a:r>
            <a:r>
              <a:rPr lang="en-US" altLang="en-US" sz="1200" i="1" dirty="0">
                <a:solidFill>
                  <a:srgbClr val="000000"/>
                </a:solidFill>
              </a:rPr>
              <a:t>salary </a:t>
            </a:r>
            <a:r>
              <a:rPr lang="en-US" altLang="en-US" sz="1200" dirty="0">
                <a:solidFill>
                  <a:srgbClr val="000000"/>
                </a:solidFill>
              </a:rPr>
              <a:t>&gt; </a:t>
            </a:r>
            <a:r>
              <a:rPr lang="en-US" altLang="en-US" sz="1200" b="1" dirty="0">
                <a:solidFill>
                  <a:srgbClr val="000000"/>
                </a:solidFill>
              </a:rPr>
              <a:t>some </a:t>
            </a:r>
            <a:r>
              <a:rPr lang="en-US" altLang="en-US" sz="1200" dirty="0">
                <a:solidFill>
                  <a:srgbClr val="000000"/>
                </a:solidFill>
              </a:rPr>
              <a:t>(</a:t>
            </a:r>
            <a:r>
              <a:rPr lang="en-US" altLang="en-US" sz="1200" b="1" dirty="0">
                <a:solidFill>
                  <a:srgbClr val="000000"/>
                </a:solidFill>
              </a:rPr>
              <a:t>select </a:t>
            </a:r>
            <a:r>
              <a:rPr lang="en-US" altLang="en-US" sz="1200" i="1" dirty="0">
                <a:solidFill>
                  <a:srgbClr val="000000"/>
                </a:solidFill>
              </a:rPr>
              <a:t>salary</a:t>
            </a:r>
          </a:p>
          <a:p>
            <a:pPr defTabSz="685800"/>
            <a:r>
              <a:rPr lang="en-US" altLang="en-US" sz="1200" b="1" dirty="0">
                <a:solidFill>
                  <a:srgbClr val="000000"/>
                </a:solidFill>
              </a:rPr>
              <a:t>                                     from </a:t>
            </a:r>
            <a:r>
              <a:rPr lang="en-US" altLang="en-US" sz="1200" i="1" dirty="0">
                <a:solidFill>
                  <a:srgbClr val="000000"/>
                </a:solidFill>
              </a:rPr>
              <a:t>instructor</a:t>
            </a:r>
          </a:p>
          <a:p>
            <a:pPr defTabSz="685800"/>
            <a:r>
              <a:rPr lang="en-US" altLang="en-US" sz="1200" b="1" dirty="0">
                <a:solidFill>
                  <a:srgbClr val="000000"/>
                </a:solidFill>
              </a:rPr>
              <a:t>                                     where </a:t>
            </a:r>
            <a:r>
              <a:rPr lang="en-US" altLang="en-US" sz="1200" i="1" dirty="0">
                <a:solidFill>
                  <a:srgbClr val="000000"/>
                </a:solidFill>
              </a:rPr>
              <a:t>dept name </a:t>
            </a:r>
            <a:r>
              <a:rPr lang="en-US" altLang="en-US" sz="1200" dirty="0">
                <a:solidFill>
                  <a:srgbClr val="000000"/>
                </a:solidFill>
              </a:rPr>
              <a:t>= 'Biology');</a:t>
            </a:r>
          </a:p>
        </p:txBody>
      </p:sp>
      <p:sp>
        <p:nvSpPr>
          <p:cNvPr id="51205" name="Text Box 6"/>
          <p:cNvSpPr txBox="1">
            <a:spLocks noChangeArrowheads="1"/>
          </p:cNvSpPr>
          <p:nvPr/>
        </p:nvSpPr>
        <p:spPr bwMode="auto">
          <a:xfrm>
            <a:off x="2607469" y="1354850"/>
            <a:ext cx="39564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r>
              <a:rPr lang="en-US" altLang="en-US" sz="1200" b="1" dirty="0">
                <a:solidFill>
                  <a:srgbClr val="000000"/>
                </a:solidFill>
              </a:rPr>
              <a:t>select distinct </a:t>
            </a:r>
            <a:r>
              <a:rPr lang="en-US" altLang="en-US" sz="1200" i="1" dirty="0">
                <a:solidFill>
                  <a:srgbClr val="000000"/>
                </a:solidFill>
              </a:rPr>
              <a:t>T</a:t>
            </a:r>
            <a:r>
              <a:rPr lang="en-US" altLang="en-US" sz="1200" dirty="0">
                <a:solidFill>
                  <a:srgbClr val="000000"/>
                </a:solidFill>
              </a:rPr>
              <a:t>.</a:t>
            </a:r>
            <a:r>
              <a:rPr lang="en-US" altLang="en-US" sz="1200" i="1" dirty="0">
                <a:solidFill>
                  <a:srgbClr val="000000"/>
                </a:solidFill>
              </a:rPr>
              <a:t>name</a:t>
            </a:r>
          </a:p>
          <a:p>
            <a:pPr defTabSz="685800"/>
            <a:r>
              <a:rPr lang="en-US" altLang="en-US" sz="1200" b="1" dirty="0">
                <a:solidFill>
                  <a:srgbClr val="000000"/>
                </a:solidFill>
              </a:rPr>
              <a:t>from </a:t>
            </a:r>
            <a:r>
              <a:rPr lang="en-US" altLang="en-US" sz="1200" i="1" dirty="0">
                <a:solidFill>
                  <a:srgbClr val="000000"/>
                </a:solidFill>
              </a:rPr>
              <a:t>instructor </a:t>
            </a:r>
            <a:r>
              <a:rPr lang="en-US" altLang="en-US" sz="1200" b="1" dirty="0">
                <a:solidFill>
                  <a:srgbClr val="000000"/>
                </a:solidFill>
              </a:rPr>
              <a:t>as </a:t>
            </a:r>
            <a:r>
              <a:rPr lang="en-US" altLang="en-US" sz="1200" i="1" dirty="0">
                <a:solidFill>
                  <a:srgbClr val="000000"/>
                </a:solidFill>
              </a:rPr>
              <a:t>T</a:t>
            </a:r>
            <a:r>
              <a:rPr lang="en-US" altLang="en-US" sz="1200" dirty="0">
                <a:solidFill>
                  <a:srgbClr val="000000"/>
                </a:solidFill>
              </a:rPr>
              <a:t>, </a:t>
            </a:r>
            <a:r>
              <a:rPr lang="en-US" altLang="en-US" sz="1200" i="1" dirty="0">
                <a:solidFill>
                  <a:srgbClr val="000000"/>
                </a:solidFill>
              </a:rPr>
              <a:t>instructor </a:t>
            </a:r>
            <a:r>
              <a:rPr lang="en-US" altLang="en-US" sz="1200" b="1" dirty="0">
                <a:solidFill>
                  <a:srgbClr val="000000"/>
                </a:solidFill>
              </a:rPr>
              <a:t>as </a:t>
            </a:r>
            <a:r>
              <a:rPr lang="en-US" altLang="en-US" sz="1200" i="1" dirty="0">
                <a:solidFill>
                  <a:srgbClr val="000000"/>
                </a:solidFill>
              </a:rPr>
              <a:t>S</a:t>
            </a:r>
          </a:p>
          <a:p>
            <a:pPr defTabSz="685800"/>
            <a:r>
              <a:rPr lang="en-US" altLang="en-US" sz="1200" b="1" dirty="0">
                <a:solidFill>
                  <a:srgbClr val="000000"/>
                </a:solidFill>
              </a:rPr>
              <a:t>where </a:t>
            </a:r>
            <a:r>
              <a:rPr lang="en-US" altLang="en-US" sz="1200" i="1" dirty="0" err="1">
                <a:solidFill>
                  <a:srgbClr val="000000"/>
                </a:solidFill>
              </a:rPr>
              <a:t>T.salary</a:t>
            </a:r>
            <a:r>
              <a:rPr lang="en-US" altLang="en-US" sz="1200" i="1" dirty="0">
                <a:solidFill>
                  <a:srgbClr val="000000"/>
                </a:solidFill>
              </a:rPr>
              <a:t> </a:t>
            </a:r>
            <a:r>
              <a:rPr lang="en-US" altLang="en-US" sz="1200" dirty="0">
                <a:solidFill>
                  <a:srgbClr val="000000"/>
                </a:solidFill>
              </a:rPr>
              <a:t>&gt; </a:t>
            </a:r>
            <a:r>
              <a:rPr lang="en-US" altLang="en-US" sz="1200" i="1" dirty="0" err="1">
                <a:solidFill>
                  <a:srgbClr val="000000"/>
                </a:solidFill>
              </a:rPr>
              <a:t>S.salary</a:t>
            </a:r>
            <a:r>
              <a:rPr lang="en-US" altLang="en-US" sz="1200" i="1" dirty="0">
                <a:solidFill>
                  <a:srgbClr val="000000"/>
                </a:solidFill>
              </a:rPr>
              <a:t> </a:t>
            </a:r>
            <a:r>
              <a:rPr lang="en-US" altLang="en-US" sz="1200" b="1" dirty="0">
                <a:solidFill>
                  <a:srgbClr val="000000"/>
                </a:solidFill>
              </a:rPr>
              <a:t>and </a:t>
            </a:r>
            <a:r>
              <a:rPr lang="en-US" altLang="en-US" sz="1200" i="1" dirty="0" err="1">
                <a:solidFill>
                  <a:srgbClr val="000000"/>
                </a:solidFill>
              </a:rPr>
              <a:t>S.dept</a:t>
            </a:r>
            <a:r>
              <a:rPr lang="en-US" altLang="en-US" sz="1200" i="1" dirty="0">
                <a:solidFill>
                  <a:srgbClr val="000000"/>
                </a:solidFill>
              </a:rPr>
              <a:t> name </a:t>
            </a:r>
            <a:r>
              <a:rPr lang="en-US" altLang="en-US" sz="1200" dirty="0">
                <a:solidFill>
                  <a:srgbClr val="000000"/>
                </a:solidFill>
              </a:rPr>
              <a:t>= 'Biology';</a:t>
            </a:r>
          </a:p>
        </p:txBody>
      </p:sp>
    </p:spTree>
    <p:extLst>
      <p:ext uri="{BB962C8B-B14F-4D97-AF65-F5344CB8AC3E}">
        <p14:creationId xmlns:p14="http://schemas.microsoft.com/office/powerpoint/2010/main" val="36553652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a:xfrm>
            <a:off x="1610916" y="109791"/>
            <a:ext cx="6057900" cy="457200"/>
          </a:xfrm>
        </p:spPr>
        <p:txBody>
          <a:bodyPr/>
          <a:lstStyle/>
          <a:p>
            <a:r>
              <a:rPr lang="en-US" altLang="en-US" dirty="0"/>
              <a:t>Definition of  </a:t>
            </a:r>
            <a:r>
              <a:rPr lang="ja-JP" altLang="en-US" dirty="0"/>
              <a:t>“</a:t>
            </a:r>
            <a:r>
              <a:rPr lang="en-US" altLang="ja-JP" dirty="0"/>
              <a:t>some</a:t>
            </a:r>
            <a:r>
              <a:rPr lang="ja-JP" altLang="en-US" dirty="0"/>
              <a:t>”</a:t>
            </a:r>
            <a:r>
              <a:rPr lang="en-US" altLang="ja-JP" dirty="0"/>
              <a:t> Clause</a:t>
            </a:r>
            <a:endParaRPr lang="en-US" altLang="en-US" dirty="0"/>
          </a:p>
        </p:txBody>
      </p:sp>
      <p:sp>
        <p:nvSpPr>
          <p:cNvPr id="52226" name="Rectangle 3"/>
          <p:cNvSpPr>
            <a:spLocks noGrp="1" noChangeArrowheads="1"/>
          </p:cNvSpPr>
          <p:nvPr>
            <p:ph type="body" idx="1"/>
          </p:nvPr>
        </p:nvSpPr>
        <p:spPr>
          <a:xfrm>
            <a:off x="1711149" y="829867"/>
            <a:ext cx="5100637" cy="535781"/>
          </a:xfrm>
        </p:spPr>
        <p:txBody>
          <a:bodyPr/>
          <a:lstStyle/>
          <a:p>
            <a:r>
              <a:rPr lang="en-US" altLang="en-US" dirty="0"/>
              <a:t>F &lt;comp&gt; </a:t>
            </a:r>
            <a:r>
              <a:rPr lang="en-US" altLang="en-US" b="1" dirty="0"/>
              <a:t>some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 </a:t>
            </a:r>
            <a:r>
              <a:rPr lang="en-US" altLang="en-US" dirty="0">
                <a:sym typeface="Symbol" panose="05050102010706020507" pitchFamily="18" charset="2"/>
              </a:rPr>
              <a:t>such that (F &lt;comp&gt; </a:t>
            </a:r>
            <a:r>
              <a:rPr lang="en-US" altLang="en-US" i="1" dirty="0">
                <a:sym typeface="Symbol" panose="05050102010706020507" pitchFamily="18" charset="2"/>
              </a:rPr>
              <a:t>t </a:t>
            </a:r>
            <a:r>
              <a:rPr lang="en-US" altLang="en-US" dirty="0">
                <a:sym typeface="Symbol" panose="05050102010706020507" pitchFamily="18" charset="2"/>
              </a:rPr>
              <a:t>)</a:t>
            </a:r>
            <a:br>
              <a:rPr lang="en-US" altLang="en-US" i="1" dirty="0">
                <a:sym typeface="Symbol" panose="05050102010706020507" pitchFamily="18" charset="2"/>
              </a:rPr>
            </a:br>
            <a:r>
              <a:rPr lang="en-US" altLang="en-US" dirty="0">
                <a:sym typeface="Symbol" panose="05050102010706020507" pitchFamily="18" charset="2"/>
              </a:rPr>
              <a:t>Where &lt;comp&gt; can be:      </a:t>
            </a:r>
            <a:endParaRPr lang="en-US" altLang="en-US" dirty="0"/>
          </a:p>
        </p:txBody>
      </p:sp>
      <p:grpSp>
        <p:nvGrpSpPr>
          <p:cNvPr id="2" name="Group 1"/>
          <p:cNvGrpSpPr>
            <a:grpSpLocks/>
          </p:cNvGrpSpPr>
          <p:nvPr/>
        </p:nvGrpSpPr>
        <p:grpSpPr bwMode="auto">
          <a:xfrm>
            <a:off x="2277666" y="1464469"/>
            <a:ext cx="5854303" cy="3175397"/>
            <a:chOff x="809625" y="1952625"/>
            <a:chExt cx="7805738" cy="4233863"/>
          </a:xfrm>
        </p:grpSpPr>
        <p:grpSp>
          <p:nvGrpSpPr>
            <p:cNvPr id="3" name="Group 4"/>
            <p:cNvGrpSpPr>
              <a:grpSpLocks/>
            </p:cNvGrpSpPr>
            <p:nvPr/>
          </p:nvGrpSpPr>
          <p:grpSpPr bwMode="auto">
            <a:xfrm>
              <a:off x="2105025" y="1952625"/>
              <a:ext cx="457200" cy="1066800"/>
              <a:chOff x="2448" y="1296"/>
              <a:chExt cx="288" cy="960"/>
            </a:xfrm>
          </p:grpSpPr>
          <p:sp>
            <p:nvSpPr>
              <p:cNvPr id="52246"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0</a:t>
                </a:r>
              </a:p>
            </p:txBody>
          </p:sp>
          <p:sp>
            <p:nvSpPr>
              <p:cNvPr id="52247"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5</a:t>
                </a:r>
              </a:p>
            </p:txBody>
          </p:sp>
          <p:sp>
            <p:nvSpPr>
              <p:cNvPr id="52248"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6</a:t>
                </a:r>
              </a:p>
            </p:txBody>
          </p:sp>
        </p:grpSp>
        <p:sp>
          <p:nvSpPr>
            <p:cNvPr id="52229" name="Text Box 8"/>
            <p:cNvSpPr txBox="1">
              <a:spLocks noChangeArrowheads="1"/>
            </p:cNvSpPr>
            <p:nvPr/>
          </p:nvSpPr>
          <p:spPr bwMode="auto">
            <a:xfrm>
              <a:off x="830262" y="2257425"/>
              <a:ext cx="1350961"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(5 &lt; </a:t>
              </a:r>
              <a:r>
                <a:rPr lang="en-US" altLang="en-US" sz="1350" b="1">
                  <a:solidFill>
                    <a:srgbClr val="000000"/>
                  </a:solidFill>
                </a:rPr>
                <a:t>some</a:t>
              </a:r>
              <a:endParaRPr lang="en-US" altLang="en-US" sz="1350">
                <a:solidFill>
                  <a:srgbClr val="000000"/>
                </a:solidFill>
              </a:endParaRPr>
            </a:p>
          </p:txBody>
        </p:sp>
        <p:sp>
          <p:nvSpPr>
            <p:cNvPr id="52230" name="Text Box 9"/>
            <p:cNvSpPr txBox="1">
              <a:spLocks noChangeArrowheads="1"/>
            </p:cNvSpPr>
            <p:nvPr/>
          </p:nvSpPr>
          <p:spPr bwMode="auto">
            <a:xfrm>
              <a:off x="2638425" y="2257425"/>
              <a:ext cx="9144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 = true</a:t>
              </a:r>
            </a:p>
          </p:txBody>
        </p:sp>
        <p:sp>
          <p:nvSpPr>
            <p:cNvPr id="52231" name="Rectangle 10"/>
            <p:cNvSpPr>
              <a:spLocks noChangeArrowheads="1"/>
            </p:cNvSpPr>
            <p:nvPr/>
          </p:nvSpPr>
          <p:spPr bwMode="auto">
            <a:xfrm>
              <a:off x="2105025" y="3118035"/>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0</a:t>
              </a:r>
            </a:p>
          </p:txBody>
        </p:sp>
        <p:sp>
          <p:nvSpPr>
            <p:cNvPr id="52232" name="Rectangle 11"/>
            <p:cNvSpPr>
              <a:spLocks noChangeArrowheads="1"/>
            </p:cNvSpPr>
            <p:nvPr/>
          </p:nvSpPr>
          <p:spPr bwMode="auto">
            <a:xfrm>
              <a:off x="2105025" y="3476625"/>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5</a:t>
              </a:r>
            </a:p>
          </p:txBody>
        </p:sp>
        <p:sp>
          <p:nvSpPr>
            <p:cNvPr id="52233" name="Rectangle 12"/>
            <p:cNvSpPr>
              <a:spLocks noChangeArrowheads="1"/>
            </p:cNvSpPr>
            <p:nvPr/>
          </p:nvSpPr>
          <p:spPr bwMode="auto">
            <a:xfrm>
              <a:off x="2105025" y="39306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0</a:t>
              </a:r>
            </a:p>
          </p:txBody>
        </p:sp>
        <p:sp>
          <p:nvSpPr>
            <p:cNvPr id="52234" name="Text Box 13"/>
            <p:cNvSpPr txBox="1">
              <a:spLocks noChangeArrowheads="1"/>
            </p:cNvSpPr>
            <p:nvPr/>
          </p:nvSpPr>
          <p:spPr bwMode="auto">
            <a:xfrm>
              <a:off x="2638425" y="34163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 = false</a:t>
              </a:r>
            </a:p>
          </p:txBody>
        </p:sp>
        <p:sp>
          <p:nvSpPr>
            <p:cNvPr id="52235" name="Rectangle 14"/>
            <p:cNvSpPr>
              <a:spLocks noChangeArrowheads="1"/>
            </p:cNvSpPr>
            <p:nvPr/>
          </p:nvSpPr>
          <p:spPr bwMode="auto">
            <a:xfrm>
              <a:off x="2105025" y="42354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5</a:t>
              </a:r>
            </a:p>
          </p:txBody>
        </p:sp>
        <p:sp>
          <p:nvSpPr>
            <p:cNvPr id="52236" name="Rectangle 15"/>
            <p:cNvSpPr>
              <a:spLocks noChangeArrowheads="1"/>
            </p:cNvSpPr>
            <p:nvPr/>
          </p:nvSpPr>
          <p:spPr bwMode="auto">
            <a:xfrm>
              <a:off x="2105025" y="47720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0</a:t>
              </a:r>
            </a:p>
          </p:txBody>
        </p:sp>
        <p:sp>
          <p:nvSpPr>
            <p:cNvPr id="52237" name="Rectangle 16"/>
            <p:cNvSpPr>
              <a:spLocks noChangeArrowheads="1"/>
            </p:cNvSpPr>
            <p:nvPr/>
          </p:nvSpPr>
          <p:spPr bwMode="auto">
            <a:xfrm>
              <a:off x="2105025" y="5076825"/>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5</a:t>
              </a:r>
            </a:p>
          </p:txBody>
        </p:sp>
        <p:sp>
          <p:nvSpPr>
            <p:cNvPr id="52238" name="Text Box 17"/>
            <p:cNvSpPr txBox="1">
              <a:spLocks noChangeArrowheads="1"/>
            </p:cNvSpPr>
            <p:nvPr/>
          </p:nvSpPr>
          <p:spPr bwMode="auto">
            <a:xfrm>
              <a:off x="809625" y="5000625"/>
              <a:ext cx="14478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(5 </a:t>
              </a:r>
              <a:r>
                <a:rPr lang="en-US" altLang="en-US" sz="1800">
                  <a:solidFill>
                    <a:srgbClr val="000000"/>
                  </a:solidFill>
                  <a:latin typeface="Times New Roman" panose="02020603050405020304" pitchFamily="18" charset="0"/>
                  <a:sym typeface="Symbol" panose="05050102010706020507" pitchFamily="18" charset="2"/>
                </a:rPr>
                <a:t></a:t>
              </a:r>
              <a:r>
                <a:rPr lang="en-US" altLang="en-US" sz="1350">
                  <a:solidFill>
                    <a:srgbClr val="000000"/>
                  </a:solidFill>
                </a:rPr>
                <a:t> </a:t>
              </a:r>
              <a:r>
                <a:rPr lang="en-US" altLang="en-US" sz="1350" b="1">
                  <a:solidFill>
                    <a:srgbClr val="000000"/>
                  </a:solidFill>
                </a:rPr>
                <a:t>some</a:t>
              </a:r>
            </a:p>
          </p:txBody>
        </p:sp>
        <p:sp>
          <p:nvSpPr>
            <p:cNvPr id="52239" name="Text Box 18"/>
            <p:cNvSpPr txBox="1">
              <a:spLocks noChangeArrowheads="1"/>
            </p:cNvSpPr>
            <p:nvPr/>
          </p:nvSpPr>
          <p:spPr bwMode="auto">
            <a:xfrm>
              <a:off x="2638425" y="5000625"/>
              <a:ext cx="2514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 = true (since 0 </a:t>
              </a:r>
              <a:r>
                <a:rPr lang="en-US" altLang="en-US" sz="1800">
                  <a:solidFill>
                    <a:srgbClr val="000000"/>
                  </a:solidFill>
                  <a:latin typeface="Times New Roman" panose="02020603050405020304" pitchFamily="18" charset="0"/>
                  <a:sym typeface="Symbol" panose="05050102010706020507" pitchFamily="18" charset="2"/>
                </a:rPr>
                <a:t> </a:t>
              </a:r>
              <a:r>
                <a:rPr lang="en-US" altLang="en-US" sz="1350">
                  <a:solidFill>
                    <a:srgbClr val="000000"/>
                  </a:solidFill>
                  <a:sym typeface="Symbol" panose="05050102010706020507" pitchFamily="18" charset="2"/>
                </a:rPr>
                <a:t>5)</a:t>
              </a:r>
              <a:endParaRPr lang="en-US" altLang="en-US" sz="1800">
                <a:solidFill>
                  <a:srgbClr val="000000"/>
                </a:solidFill>
                <a:latin typeface="Times New Roman" panose="02020603050405020304" pitchFamily="18" charset="0"/>
                <a:sym typeface="Symbol" panose="05050102010706020507" pitchFamily="18" charset="2"/>
              </a:endParaRPr>
            </a:p>
          </p:txBody>
        </p:sp>
        <p:sp>
          <p:nvSpPr>
            <p:cNvPr id="52240" name="Text Box 19"/>
            <p:cNvSpPr txBox="1">
              <a:spLocks noChangeArrowheads="1"/>
            </p:cNvSpPr>
            <p:nvPr/>
          </p:nvSpPr>
          <p:spPr bwMode="auto">
            <a:xfrm>
              <a:off x="3738563" y="2486025"/>
              <a:ext cx="48768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(read:  5 &lt; some tuple in the relation) </a:t>
              </a:r>
            </a:p>
          </p:txBody>
        </p:sp>
        <p:sp>
          <p:nvSpPr>
            <p:cNvPr id="52241" name="Text Box 20"/>
            <p:cNvSpPr txBox="1">
              <a:spLocks noChangeArrowheads="1"/>
            </p:cNvSpPr>
            <p:nvPr/>
          </p:nvSpPr>
          <p:spPr bwMode="auto">
            <a:xfrm>
              <a:off x="844550" y="3402013"/>
              <a:ext cx="1377949"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(5 &lt; </a:t>
              </a:r>
              <a:r>
                <a:rPr lang="en-US" altLang="en-US" sz="1350" b="1">
                  <a:solidFill>
                    <a:srgbClr val="000000"/>
                  </a:solidFill>
                </a:rPr>
                <a:t>some</a:t>
              </a:r>
              <a:endParaRPr lang="en-US" altLang="en-US" sz="1350">
                <a:solidFill>
                  <a:srgbClr val="000000"/>
                </a:solidFill>
              </a:endParaRPr>
            </a:p>
          </p:txBody>
        </p:sp>
        <p:sp>
          <p:nvSpPr>
            <p:cNvPr id="52242" name="Text Box 21"/>
            <p:cNvSpPr txBox="1">
              <a:spLocks noChangeArrowheads="1"/>
            </p:cNvSpPr>
            <p:nvPr/>
          </p:nvSpPr>
          <p:spPr bwMode="auto">
            <a:xfrm>
              <a:off x="2638425" y="4159251"/>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 = true</a:t>
              </a:r>
            </a:p>
          </p:txBody>
        </p:sp>
        <p:sp>
          <p:nvSpPr>
            <p:cNvPr id="52243" name="Text Box 22"/>
            <p:cNvSpPr txBox="1">
              <a:spLocks noChangeArrowheads="1"/>
            </p:cNvSpPr>
            <p:nvPr/>
          </p:nvSpPr>
          <p:spPr bwMode="auto">
            <a:xfrm>
              <a:off x="885825" y="4162425"/>
              <a:ext cx="15240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(5 = </a:t>
              </a:r>
              <a:r>
                <a:rPr lang="en-US" altLang="en-US" sz="1350" b="1">
                  <a:solidFill>
                    <a:srgbClr val="000000"/>
                  </a:solidFill>
                </a:rPr>
                <a:t>some</a:t>
              </a:r>
              <a:endParaRPr lang="en-US" altLang="en-US" sz="1350">
                <a:solidFill>
                  <a:srgbClr val="000000"/>
                </a:solidFill>
              </a:endParaRPr>
            </a:p>
          </p:txBody>
        </p:sp>
        <p:sp>
          <p:nvSpPr>
            <p:cNvPr id="52244" name="Rectangle 23"/>
            <p:cNvSpPr>
              <a:spLocks noChangeArrowheads="1"/>
            </p:cNvSpPr>
            <p:nvPr/>
          </p:nvSpPr>
          <p:spPr bwMode="auto">
            <a:xfrm>
              <a:off x="823913" y="5472113"/>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r>
                <a:rPr lang="en-US" altLang="en-US" sz="1350">
                  <a:solidFill>
                    <a:srgbClr val="000000"/>
                  </a:solidFill>
                  <a:latin typeface="Arial" panose="020B0604020202020204" pitchFamily="34" charset="0"/>
                </a:rPr>
                <a:t>(= </a:t>
              </a:r>
              <a:r>
                <a:rPr lang="en-US" altLang="en-US" sz="1350" b="1">
                  <a:solidFill>
                    <a:srgbClr val="000000"/>
                  </a:solidFill>
                  <a:latin typeface="Arial" panose="020B0604020202020204" pitchFamily="34" charset="0"/>
                </a:rPr>
                <a:t>some</a:t>
              </a:r>
              <a:r>
                <a:rPr lang="en-US" altLang="en-US" sz="1350">
                  <a:solidFill>
                    <a:srgbClr val="000000"/>
                  </a:solidFill>
                  <a:latin typeface="Arial" panose="020B0604020202020204" pitchFamily="34" charset="0"/>
                </a:rPr>
                <a:t>) </a:t>
              </a:r>
              <a:r>
                <a:rPr lang="en-US" altLang="en-US" sz="1350">
                  <a:solidFill>
                    <a:srgbClr val="000000"/>
                  </a:solidFill>
                  <a:latin typeface="Arial" panose="020B0604020202020204" pitchFamily="34" charset="0"/>
                  <a:sym typeface="Symbol" panose="05050102010706020507" pitchFamily="18" charset="2"/>
                </a:rPr>
                <a:t> </a:t>
              </a:r>
              <a:r>
                <a:rPr lang="en-US" altLang="en-US" sz="1350" b="1">
                  <a:solidFill>
                    <a:srgbClr val="000000"/>
                  </a:solidFill>
                  <a:latin typeface="Arial" panose="020B0604020202020204" pitchFamily="34" charset="0"/>
                  <a:sym typeface="Symbol" panose="05050102010706020507" pitchFamily="18" charset="2"/>
                </a:rPr>
                <a:t>in</a:t>
              </a:r>
            </a:p>
            <a:p>
              <a:pPr defTabSz="685800"/>
              <a:r>
                <a:rPr lang="en-US" altLang="en-US" sz="1350">
                  <a:solidFill>
                    <a:srgbClr val="000000"/>
                  </a:solidFill>
                  <a:latin typeface="Arial" panose="020B0604020202020204" pitchFamily="34" charset="0"/>
                  <a:sym typeface="Symbol" panose="05050102010706020507" pitchFamily="18" charset="2"/>
                </a:rPr>
                <a:t>However, ( </a:t>
              </a:r>
              <a:r>
                <a:rPr lang="en-US" altLang="en-US" sz="1350" b="1">
                  <a:solidFill>
                    <a:srgbClr val="000000"/>
                  </a:solidFill>
                  <a:latin typeface="Arial" panose="020B0604020202020204" pitchFamily="34" charset="0"/>
                  <a:sym typeface="Symbol" panose="05050102010706020507" pitchFamily="18" charset="2"/>
                </a:rPr>
                <a:t>some</a:t>
              </a:r>
              <a:r>
                <a:rPr lang="en-US" altLang="en-US" sz="1350">
                  <a:solidFill>
                    <a:srgbClr val="000000"/>
                  </a:solidFill>
                  <a:latin typeface="Arial" panose="020B0604020202020204" pitchFamily="34" charset="0"/>
                  <a:sym typeface="Symbol" panose="05050102010706020507" pitchFamily="18" charset="2"/>
                </a:rPr>
                <a:t>)  </a:t>
              </a:r>
              <a:r>
                <a:rPr lang="en-US" altLang="en-US" sz="1350" b="1">
                  <a:solidFill>
                    <a:srgbClr val="000000"/>
                  </a:solidFill>
                  <a:latin typeface="Arial" panose="020B0604020202020204" pitchFamily="34" charset="0"/>
                  <a:sym typeface="Symbol" panose="05050102010706020507" pitchFamily="18" charset="2"/>
                </a:rPr>
                <a:t>not in</a:t>
              </a:r>
              <a:endParaRPr lang="en-US" altLang="en-US" sz="1350">
                <a:solidFill>
                  <a:srgbClr val="000000"/>
                </a:solidFill>
                <a:latin typeface="Arial" panose="020B0604020202020204" pitchFamily="34" charset="0"/>
                <a:sym typeface="Symbol" panose="05050102010706020507" pitchFamily="18" charset="2"/>
              </a:endParaRPr>
            </a:p>
          </p:txBody>
        </p:sp>
        <p:sp>
          <p:nvSpPr>
            <p:cNvPr id="52245" name="Line 24"/>
            <p:cNvSpPr>
              <a:spLocks noChangeShapeType="1"/>
            </p:cNvSpPr>
            <p:nvPr/>
          </p:nvSpPr>
          <p:spPr bwMode="auto">
            <a:xfrm flipH="1">
              <a:off x="2919413" y="5840413"/>
              <a:ext cx="122237"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grpSp>
    </p:spTree>
    <p:extLst>
      <p:ext uri="{BB962C8B-B14F-4D97-AF65-F5344CB8AC3E}">
        <p14:creationId xmlns:p14="http://schemas.microsoft.com/office/powerpoint/2010/main" val="25265496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p:txBody>
          <a:bodyPr/>
          <a:lstStyle/>
          <a:p>
            <a:r>
              <a:rPr lang="en-US" altLang="en-US" dirty="0"/>
              <a:t>Set Comparison – </a:t>
            </a:r>
            <a:r>
              <a:rPr lang="ja-JP" altLang="en-US" dirty="0"/>
              <a:t>“</a:t>
            </a:r>
            <a:r>
              <a:rPr lang="en-US" altLang="ja-JP" dirty="0"/>
              <a:t>all</a:t>
            </a:r>
            <a:r>
              <a:rPr lang="ja-JP" altLang="en-US" dirty="0"/>
              <a:t>”</a:t>
            </a:r>
            <a:r>
              <a:rPr lang="en-US" altLang="ja-JP" dirty="0"/>
              <a:t> Clause</a:t>
            </a:r>
            <a:endParaRPr lang="en-US" altLang="en-US" dirty="0"/>
          </a:p>
        </p:txBody>
      </p:sp>
      <p:sp>
        <p:nvSpPr>
          <p:cNvPr id="53250" name="Rectangle 3"/>
          <p:cNvSpPr>
            <a:spLocks noGrp="1" noChangeArrowheads="1"/>
          </p:cNvSpPr>
          <p:nvPr>
            <p:ph type="body" idx="1"/>
          </p:nvPr>
        </p:nvSpPr>
        <p:spPr>
          <a:xfrm>
            <a:off x="1719263" y="831057"/>
            <a:ext cx="5760529" cy="549688"/>
          </a:xfrm>
        </p:spPr>
        <p:txBody>
          <a:bodyPr/>
          <a:lstStyle/>
          <a:p>
            <a:pPr>
              <a:tabLst>
                <a:tab pos="1027510" algn="l"/>
                <a:tab pos="1372791" algn="l"/>
              </a:tabLst>
            </a:pPr>
            <a:r>
              <a:rPr lang="en-US" altLang="en-US" dirty="0"/>
              <a:t>Find the names of all instructors whose salary is greater than the salary of all instructors in the Biology department.</a:t>
            </a:r>
          </a:p>
        </p:txBody>
      </p:sp>
      <p:sp>
        <p:nvSpPr>
          <p:cNvPr id="53251" name="Text Box 4"/>
          <p:cNvSpPr txBox="1">
            <a:spLocks noChangeArrowheads="1"/>
          </p:cNvSpPr>
          <p:nvPr/>
        </p:nvSpPr>
        <p:spPr bwMode="auto">
          <a:xfrm>
            <a:off x="2547986" y="1332740"/>
            <a:ext cx="3763565" cy="1073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r>
              <a:rPr lang="en-US" altLang="en-US" sz="1275" b="1" dirty="0">
                <a:solidFill>
                  <a:srgbClr val="000000"/>
                </a:solidFill>
              </a:rPr>
              <a:t>select </a:t>
            </a:r>
            <a:r>
              <a:rPr lang="en-US" altLang="en-US" sz="1275" i="1" dirty="0">
                <a:solidFill>
                  <a:srgbClr val="000000"/>
                </a:solidFill>
              </a:rPr>
              <a:t>name</a:t>
            </a:r>
          </a:p>
          <a:p>
            <a:pPr defTabSz="685800"/>
            <a:r>
              <a:rPr lang="en-US" altLang="en-US" sz="1275" b="1" dirty="0">
                <a:solidFill>
                  <a:srgbClr val="000000"/>
                </a:solidFill>
              </a:rPr>
              <a:t>from </a:t>
            </a:r>
            <a:r>
              <a:rPr lang="en-US" altLang="en-US" sz="1275" i="1" dirty="0">
                <a:solidFill>
                  <a:srgbClr val="000000"/>
                </a:solidFill>
              </a:rPr>
              <a:t>instructor</a:t>
            </a:r>
          </a:p>
          <a:p>
            <a:pPr defTabSz="685800"/>
            <a:r>
              <a:rPr lang="en-US" altLang="en-US" sz="1275" b="1" dirty="0">
                <a:solidFill>
                  <a:srgbClr val="000000"/>
                </a:solidFill>
              </a:rPr>
              <a:t>where </a:t>
            </a:r>
            <a:r>
              <a:rPr lang="en-US" altLang="en-US" sz="1275" i="1" dirty="0">
                <a:solidFill>
                  <a:srgbClr val="000000"/>
                </a:solidFill>
              </a:rPr>
              <a:t>salary </a:t>
            </a:r>
            <a:r>
              <a:rPr lang="en-US" altLang="en-US" sz="1275" dirty="0">
                <a:solidFill>
                  <a:srgbClr val="000000"/>
                </a:solidFill>
              </a:rPr>
              <a:t>&gt; </a:t>
            </a:r>
            <a:r>
              <a:rPr lang="en-US" altLang="en-US" sz="1275" b="1" dirty="0">
                <a:solidFill>
                  <a:srgbClr val="000000"/>
                </a:solidFill>
              </a:rPr>
              <a:t>all </a:t>
            </a:r>
            <a:r>
              <a:rPr lang="en-US" altLang="en-US" sz="1275" dirty="0">
                <a:solidFill>
                  <a:srgbClr val="000000"/>
                </a:solidFill>
              </a:rPr>
              <a:t>(</a:t>
            </a:r>
            <a:r>
              <a:rPr lang="en-US" altLang="en-US" sz="1275" b="1" dirty="0">
                <a:solidFill>
                  <a:srgbClr val="000000"/>
                </a:solidFill>
              </a:rPr>
              <a:t>select </a:t>
            </a:r>
            <a:r>
              <a:rPr lang="en-US" altLang="en-US" sz="1275" i="1" dirty="0">
                <a:solidFill>
                  <a:srgbClr val="000000"/>
                </a:solidFill>
              </a:rPr>
              <a:t>salary</a:t>
            </a:r>
          </a:p>
          <a:p>
            <a:pPr defTabSz="685800"/>
            <a:r>
              <a:rPr lang="en-US" altLang="en-US" sz="1275" b="1" dirty="0">
                <a:solidFill>
                  <a:srgbClr val="000000"/>
                </a:solidFill>
              </a:rPr>
              <a:t>                                from </a:t>
            </a:r>
            <a:r>
              <a:rPr lang="en-US" altLang="en-US" sz="1275" i="1" dirty="0">
                <a:solidFill>
                  <a:srgbClr val="000000"/>
                </a:solidFill>
              </a:rPr>
              <a:t>instructor</a:t>
            </a:r>
          </a:p>
          <a:p>
            <a:pPr defTabSz="685800"/>
            <a:r>
              <a:rPr lang="en-US" altLang="en-US" sz="1275" b="1" dirty="0">
                <a:solidFill>
                  <a:srgbClr val="000000"/>
                </a:solidFill>
              </a:rPr>
              <a:t>                                where </a:t>
            </a:r>
            <a:r>
              <a:rPr lang="en-US" altLang="en-US" sz="1275" i="1" dirty="0">
                <a:solidFill>
                  <a:srgbClr val="000000"/>
                </a:solidFill>
              </a:rPr>
              <a:t>dept name </a:t>
            </a:r>
            <a:r>
              <a:rPr lang="en-US" altLang="en-US" sz="1275" dirty="0">
                <a:solidFill>
                  <a:srgbClr val="000000"/>
                </a:solidFill>
              </a:rPr>
              <a:t>= 'Biology');</a:t>
            </a:r>
          </a:p>
        </p:txBody>
      </p:sp>
    </p:spTree>
    <p:extLst>
      <p:ext uri="{BB962C8B-B14F-4D97-AF65-F5344CB8AC3E}">
        <p14:creationId xmlns:p14="http://schemas.microsoft.com/office/powerpoint/2010/main" val="1483392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p:txBody>
          <a:bodyPr/>
          <a:lstStyle/>
          <a:p>
            <a:r>
              <a:rPr lang="en-US" altLang="en-US" dirty="0"/>
              <a:t>Definition of </a:t>
            </a:r>
            <a:r>
              <a:rPr lang="ja-JP" altLang="en-US" dirty="0"/>
              <a:t>“</a:t>
            </a:r>
            <a:r>
              <a:rPr lang="en-US" altLang="ja-JP" dirty="0"/>
              <a:t>all</a:t>
            </a:r>
            <a:r>
              <a:rPr lang="ja-JP" altLang="en-US" dirty="0"/>
              <a:t>”</a:t>
            </a:r>
            <a:r>
              <a:rPr lang="en-US" altLang="ja-JP" dirty="0"/>
              <a:t> Clause</a:t>
            </a:r>
            <a:endParaRPr lang="en-US" altLang="en-US" dirty="0"/>
          </a:p>
        </p:txBody>
      </p:sp>
      <p:sp>
        <p:nvSpPr>
          <p:cNvPr id="54274" name="Rectangle 3"/>
          <p:cNvSpPr>
            <a:spLocks noGrp="1" noChangeArrowheads="1"/>
          </p:cNvSpPr>
          <p:nvPr>
            <p:ph type="body" idx="1"/>
          </p:nvPr>
        </p:nvSpPr>
        <p:spPr>
          <a:xfrm>
            <a:off x="1719263" y="841773"/>
            <a:ext cx="5020866" cy="286940"/>
          </a:xfrm>
        </p:spPr>
        <p:txBody>
          <a:bodyPr vert="horz" wrap="square" lIns="67866" tIns="33338" rIns="67866" bIns="33338" numCol="1" anchor="t" anchorCtr="0" compatLnSpc="1">
            <a:prstTxWarp prst="textNoShape">
              <a:avLst/>
            </a:prstTxWarp>
          </a:bodyPr>
          <a:lstStyle/>
          <a:p>
            <a:r>
              <a:rPr lang="en-US" altLang="en-US" dirty="0"/>
              <a:t>F &lt;comp&gt; </a:t>
            </a:r>
            <a:r>
              <a:rPr lang="en-US" altLang="en-US" b="1" dirty="0"/>
              <a:t>all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(F &lt;comp&gt; </a:t>
            </a:r>
            <a:r>
              <a:rPr lang="en-US" altLang="en-US" i="1" dirty="0">
                <a:sym typeface="Symbol" panose="05050102010706020507" pitchFamily="18" charset="2"/>
              </a:rPr>
              <a:t>t)</a:t>
            </a:r>
            <a:endParaRPr lang="en-US" altLang="en-US" dirty="0"/>
          </a:p>
        </p:txBody>
      </p:sp>
      <p:grpSp>
        <p:nvGrpSpPr>
          <p:cNvPr id="2" name="Group 1"/>
          <p:cNvGrpSpPr>
            <a:grpSpLocks/>
          </p:cNvGrpSpPr>
          <p:nvPr/>
        </p:nvGrpSpPr>
        <p:grpSpPr bwMode="auto">
          <a:xfrm>
            <a:off x="2166937" y="1314451"/>
            <a:ext cx="5100638" cy="3164681"/>
            <a:chOff x="1238250" y="1752600"/>
            <a:chExt cx="6800850" cy="4219575"/>
          </a:xfrm>
        </p:grpSpPr>
        <p:grpSp>
          <p:nvGrpSpPr>
            <p:cNvPr id="3" name="Group 4"/>
            <p:cNvGrpSpPr>
              <a:grpSpLocks/>
            </p:cNvGrpSpPr>
            <p:nvPr/>
          </p:nvGrpSpPr>
          <p:grpSpPr bwMode="auto">
            <a:xfrm>
              <a:off x="2619375" y="1752600"/>
              <a:ext cx="457200" cy="1066800"/>
              <a:chOff x="2448" y="1296"/>
              <a:chExt cx="288" cy="960"/>
            </a:xfrm>
          </p:grpSpPr>
          <p:sp>
            <p:nvSpPr>
              <p:cNvPr id="54293"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0</a:t>
                </a:r>
              </a:p>
            </p:txBody>
          </p:sp>
          <p:sp>
            <p:nvSpPr>
              <p:cNvPr id="54294"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5</a:t>
                </a:r>
              </a:p>
            </p:txBody>
          </p:sp>
          <p:sp>
            <p:nvSpPr>
              <p:cNvPr id="54295"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6</a:t>
                </a:r>
              </a:p>
            </p:txBody>
          </p:sp>
        </p:grpSp>
        <p:sp>
          <p:nvSpPr>
            <p:cNvPr id="54277" name="Text Box 8"/>
            <p:cNvSpPr txBox="1">
              <a:spLocks noChangeArrowheads="1"/>
            </p:cNvSpPr>
            <p:nvPr/>
          </p:nvSpPr>
          <p:spPr bwMode="auto">
            <a:xfrm>
              <a:off x="1593850"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(5 &lt; </a:t>
              </a:r>
              <a:r>
                <a:rPr lang="en-US" altLang="en-US" sz="1350" b="1">
                  <a:solidFill>
                    <a:srgbClr val="000000"/>
                  </a:solidFill>
                </a:rPr>
                <a:t>all</a:t>
              </a:r>
              <a:endParaRPr lang="en-US" altLang="en-US" sz="1350">
                <a:solidFill>
                  <a:srgbClr val="000000"/>
                </a:solidFill>
              </a:endParaRPr>
            </a:p>
          </p:txBody>
        </p:sp>
        <p:sp>
          <p:nvSpPr>
            <p:cNvPr id="54278" name="Text Box 9"/>
            <p:cNvSpPr txBox="1">
              <a:spLocks noChangeArrowheads="1"/>
            </p:cNvSpPr>
            <p:nvPr/>
          </p:nvSpPr>
          <p:spPr bwMode="auto">
            <a:xfrm>
              <a:off x="3152775"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 = false</a:t>
              </a:r>
            </a:p>
          </p:txBody>
        </p:sp>
        <p:sp>
          <p:nvSpPr>
            <p:cNvPr id="54279" name="Rectangle 10"/>
            <p:cNvSpPr>
              <a:spLocks noChangeArrowheads="1"/>
            </p:cNvSpPr>
            <p:nvPr/>
          </p:nvSpPr>
          <p:spPr bwMode="auto">
            <a:xfrm>
              <a:off x="2619375" y="2971800"/>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6</a:t>
              </a:r>
            </a:p>
          </p:txBody>
        </p:sp>
        <p:sp>
          <p:nvSpPr>
            <p:cNvPr id="54280" name="Rectangle 11"/>
            <p:cNvSpPr>
              <a:spLocks noChangeArrowheads="1"/>
            </p:cNvSpPr>
            <p:nvPr/>
          </p:nvSpPr>
          <p:spPr bwMode="auto">
            <a:xfrm>
              <a:off x="2619375" y="3276600"/>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10</a:t>
              </a:r>
            </a:p>
          </p:txBody>
        </p:sp>
        <p:sp>
          <p:nvSpPr>
            <p:cNvPr id="54281" name="Rectangle 12"/>
            <p:cNvSpPr>
              <a:spLocks noChangeArrowheads="1"/>
            </p:cNvSpPr>
            <p:nvPr/>
          </p:nvSpPr>
          <p:spPr bwMode="auto">
            <a:xfrm>
              <a:off x="2619375" y="37306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4</a:t>
              </a:r>
            </a:p>
          </p:txBody>
        </p:sp>
        <p:sp>
          <p:nvSpPr>
            <p:cNvPr id="54282" name="Text Box 13"/>
            <p:cNvSpPr txBox="1">
              <a:spLocks noChangeArrowheads="1"/>
            </p:cNvSpPr>
            <p:nvPr/>
          </p:nvSpPr>
          <p:spPr bwMode="auto">
            <a:xfrm>
              <a:off x="3152775" y="32162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 = true</a:t>
              </a:r>
            </a:p>
          </p:txBody>
        </p:sp>
        <p:sp>
          <p:nvSpPr>
            <p:cNvPr id="54283" name="Rectangle 14"/>
            <p:cNvSpPr>
              <a:spLocks noChangeArrowheads="1"/>
            </p:cNvSpPr>
            <p:nvPr/>
          </p:nvSpPr>
          <p:spPr bwMode="auto">
            <a:xfrm>
              <a:off x="2619375" y="40354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5</a:t>
              </a:r>
            </a:p>
          </p:txBody>
        </p:sp>
        <p:sp>
          <p:nvSpPr>
            <p:cNvPr id="54284" name="Rectangle 15"/>
            <p:cNvSpPr>
              <a:spLocks noChangeArrowheads="1"/>
            </p:cNvSpPr>
            <p:nvPr/>
          </p:nvSpPr>
          <p:spPr bwMode="auto">
            <a:xfrm>
              <a:off x="2619375" y="457200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4</a:t>
              </a:r>
            </a:p>
          </p:txBody>
        </p:sp>
        <p:sp>
          <p:nvSpPr>
            <p:cNvPr id="54285" name="Rectangle 16"/>
            <p:cNvSpPr>
              <a:spLocks noChangeArrowheads="1"/>
            </p:cNvSpPr>
            <p:nvPr/>
          </p:nvSpPr>
          <p:spPr bwMode="auto">
            <a:xfrm>
              <a:off x="2619375" y="4876800"/>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800">
                  <a:solidFill>
                    <a:srgbClr val="000000"/>
                  </a:solidFill>
                  <a:latin typeface="Times New Roman" panose="02020603050405020304" pitchFamily="18" charset="0"/>
                </a:rPr>
                <a:t>6</a:t>
              </a:r>
            </a:p>
          </p:txBody>
        </p:sp>
        <p:sp>
          <p:nvSpPr>
            <p:cNvPr id="54286" name="Text Box 17"/>
            <p:cNvSpPr txBox="1">
              <a:spLocks noChangeArrowheads="1"/>
            </p:cNvSpPr>
            <p:nvPr/>
          </p:nvSpPr>
          <p:spPr bwMode="auto">
            <a:xfrm>
              <a:off x="1704975" y="4800600"/>
              <a:ext cx="1676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(5 </a:t>
              </a:r>
              <a:r>
                <a:rPr lang="en-US" altLang="en-US" sz="1800">
                  <a:solidFill>
                    <a:srgbClr val="000000"/>
                  </a:solidFill>
                  <a:latin typeface="Times New Roman" panose="02020603050405020304" pitchFamily="18" charset="0"/>
                  <a:sym typeface="Symbol" panose="05050102010706020507" pitchFamily="18" charset="2"/>
                </a:rPr>
                <a:t></a:t>
              </a:r>
              <a:r>
                <a:rPr lang="en-US" altLang="en-US" sz="1350">
                  <a:solidFill>
                    <a:srgbClr val="000000"/>
                  </a:solidFill>
                </a:rPr>
                <a:t> </a:t>
              </a:r>
              <a:r>
                <a:rPr lang="en-US" altLang="en-US" sz="1350" b="1">
                  <a:solidFill>
                    <a:srgbClr val="000000"/>
                  </a:solidFill>
                </a:rPr>
                <a:t>all</a:t>
              </a:r>
            </a:p>
          </p:txBody>
        </p:sp>
        <p:sp>
          <p:nvSpPr>
            <p:cNvPr id="54287" name="Text Box 18"/>
            <p:cNvSpPr txBox="1">
              <a:spLocks noChangeArrowheads="1"/>
            </p:cNvSpPr>
            <p:nvPr/>
          </p:nvSpPr>
          <p:spPr bwMode="auto">
            <a:xfrm>
              <a:off x="3163888" y="4786314"/>
              <a:ext cx="457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 = true (since 5 </a:t>
              </a:r>
              <a:r>
                <a:rPr lang="en-US" altLang="en-US" sz="1800">
                  <a:solidFill>
                    <a:srgbClr val="000000"/>
                  </a:solidFill>
                  <a:latin typeface="Times New Roman" panose="02020603050405020304" pitchFamily="18" charset="0"/>
                  <a:sym typeface="Symbol" panose="05050102010706020507" pitchFamily="18" charset="2"/>
                </a:rPr>
                <a:t> </a:t>
              </a:r>
              <a:r>
                <a:rPr lang="en-US" altLang="en-US" sz="1350">
                  <a:solidFill>
                    <a:srgbClr val="000000"/>
                  </a:solidFill>
                  <a:sym typeface="Symbol" panose="05050102010706020507" pitchFamily="18" charset="2"/>
                </a:rPr>
                <a:t>4 and 5 </a:t>
              </a:r>
              <a:r>
                <a:rPr lang="en-US" altLang="en-US" sz="1800">
                  <a:solidFill>
                    <a:srgbClr val="000000"/>
                  </a:solidFill>
                  <a:latin typeface="Times New Roman" panose="02020603050405020304" pitchFamily="18" charset="0"/>
                  <a:sym typeface="Symbol" panose="05050102010706020507" pitchFamily="18" charset="2"/>
                </a:rPr>
                <a:t></a:t>
              </a:r>
              <a:r>
                <a:rPr lang="en-US" altLang="en-US" sz="1350">
                  <a:solidFill>
                    <a:srgbClr val="000000"/>
                  </a:solidFill>
                  <a:sym typeface="Symbol" panose="05050102010706020507" pitchFamily="18" charset="2"/>
                </a:rPr>
                <a:t> 6)</a:t>
              </a:r>
              <a:endParaRPr lang="en-US" altLang="en-US" sz="1800">
                <a:solidFill>
                  <a:srgbClr val="000000"/>
                </a:solidFill>
                <a:latin typeface="Times New Roman" panose="02020603050405020304" pitchFamily="18" charset="0"/>
                <a:sym typeface="Symbol" panose="05050102010706020507" pitchFamily="18" charset="2"/>
              </a:endParaRPr>
            </a:p>
          </p:txBody>
        </p:sp>
        <p:sp>
          <p:nvSpPr>
            <p:cNvPr id="54288" name="Text Box 19"/>
            <p:cNvSpPr txBox="1">
              <a:spLocks noChangeArrowheads="1"/>
            </p:cNvSpPr>
            <p:nvPr/>
          </p:nvSpPr>
          <p:spPr bwMode="auto">
            <a:xfrm>
              <a:off x="1651001" y="32289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(5 &lt; </a:t>
              </a:r>
              <a:r>
                <a:rPr lang="en-US" altLang="en-US" sz="1350" b="1">
                  <a:solidFill>
                    <a:srgbClr val="000000"/>
                  </a:solidFill>
                </a:rPr>
                <a:t>all</a:t>
              </a:r>
              <a:endParaRPr lang="en-US" altLang="en-US" sz="1350">
                <a:solidFill>
                  <a:srgbClr val="000000"/>
                </a:solidFill>
              </a:endParaRPr>
            </a:p>
          </p:txBody>
        </p:sp>
        <p:sp>
          <p:nvSpPr>
            <p:cNvPr id="54289" name="Text Box 20"/>
            <p:cNvSpPr txBox="1">
              <a:spLocks noChangeArrowheads="1"/>
            </p:cNvSpPr>
            <p:nvPr/>
          </p:nvSpPr>
          <p:spPr bwMode="auto">
            <a:xfrm>
              <a:off x="3152775" y="3959226"/>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 = false</a:t>
              </a:r>
            </a:p>
          </p:txBody>
        </p:sp>
        <p:sp>
          <p:nvSpPr>
            <p:cNvPr id="54290" name="Text Box 21"/>
            <p:cNvSpPr txBox="1">
              <a:spLocks noChangeArrowheads="1"/>
            </p:cNvSpPr>
            <p:nvPr/>
          </p:nvSpPr>
          <p:spPr bwMode="auto">
            <a:xfrm>
              <a:off x="1704975" y="3962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lang="en-US" altLang="en-US" sz="1350">
                  <a:solidFill>
                    <a:srgbClr val="000000"/>
                  </a:solidFill>
                </a:rPr>
                <a:t>(5 = </a:t>
              </a:r>
              <a:r>
                <a:rPr lang="en-US" altLang="en-US" sz="1350" b="1">
                  <a:solidFill>
                    <a:srgbClr val="000000"/>
                  </a:solidFill>
                </a:rPr>
                <a:t>all</a:t>
              </a:r>
              <a:endParaRPr lang="en-US" altLang="en-US" sz="1350">
                <a:solidFill>
                  <a:srgbClr val="000000"/>
                </a:solidFill>
              </a:endParaRPr>
            </a:p>
          </p:txBody>
        </p:sp>
        <p:sp>
          <p:nvSpPr>
            <p:cNvPr id="54291" name="Rectangle 22"/>
            <p:cNvSpPr>
              <a:spLocks noChangeArrowheads="1"/>
            </p:cNvSpPr>
            <p:nvPr/>
          </p:nvSpPr>
          <p:spPr bwMode="auto">
            <a:xfrm>
              <a:off x="1238250" y="5257800"/>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r>
                <a:rPr lang="en-US" altLang="en-US" sz="1350">
                  <a:solidFill>
                    <a:srgbClr val="000000"/>
                  </a:solidFill>
                  <a:latin typeface="Arial" panose="020B0604020202020204" pitchFamily="34" charset="0"/>
                </a:rPr>
                <a:t>(</a:t>
              </a:r>
              <a:r>
                <a:rPr lang="en-US" altLang="en-US" sz="1350">
                  <a:solidFill>
                    <a:srgbClr val="000000"/>
                  </a:solidFill>
                  <a:latin typeface="Arial" panose="020B0604020202020204" pitchFamily="34" charset="0"/>
                  <a:sym typeface="Symbol" panose="05050102010706020507" pitchFamily="18" charset="2"/>
                </a:rPr>
                <a:t></a:t>
              </a:r>
              <a:r>
                <a:rPr lang="en-US" altLang="en-US" sz="1350">
                  <a:solidFill>
                    <a:srgbClr val="000000"/>
                  </a:solidFill>
                  <a:latin typeface="Arial" panose="020B0604020202020204" pitchFamily="34" charset="0"/>
                </a:rPr>
                <a:t> </a:t>
              </a:r>
              <a:r>
                <a:rPr lang="en-US" altLang="en-US" sz="1350" b="1">
                  <a:solidFill>
                    <a:srgbClr val="000000"/>
                  </a:solidFill>
                  <a:latin typeface="Arial" panose="020B0604020202020204" pitchFamily="34" charset="0"/>
                </a:rPr>
                <a:t>all</a:t>
              </a:r>
              <a:r>
                <a:rPr lang="en-US" altLang="en-US" sz="1350">
                  <a:solidFill>
                    <a:srgbClr val="000000"/>
                  </a:solidFill>
                  <a:latin typeface="Arial" panose="020B0604020202020204" pitchFamily="34" charset="0"/>
                </a:rPr>
                <a:t>) </a:t>
              </a:r>
              <a:r>
                <a:rPr lang="en-US" altLang="en-US" sz="1350">
                  <a:solidFill>
                    <a:srgbClr val="000000"/>
                  </a:solidFill>
                  <a:latin typeface="Arial" panose="020B0604020202020204" pitchFamily="34" charset="0"/>
                  <a:sym typeface="Symbol" panose="05050102010706020507" pitchFamily="18" charset="2"/>
                </a:rPr>
                <a:t> </a:t>
              </a:r>
              <a:r>
                <a:rPr lang="en-US" altLang="en-US" sz="1350" b="1">
                  <a:solidFill>
                    <a:srgbClr val="000000"/>
                  </a:solidFill>
                  <a:latin typeface="Arial" panose="020B0604020202020204" pitchFamily="34" charset="0"/>
                  <a:sym typeface="Symbol" panose="05050102010706020507" pitchFamily="18" charset="2"/>
                </a:rPr>
                <a:t>not in</a:t>
              </a:r>
            </a:p>
            <a:p>
              <a:pPr defTabSz="685800"/>
              <a:r>
                <a:rPr lang="en-US" altLang="en-US" sz="1350">
                  <a:solidFill>
                    <a:srgbClr val="000000"/>
                  </a:solidFill>
                  <a:latin typeface="Arial" panose="020B0604020202020204" pitchFamily="34" charset="0"/>
                  <a:sym typeface="Symbol" panose="05050102010706020507" pitchFamily="18" charset="2"/>
                </a:rPr>
                <a:t>However, (= </a:t>
              </a:r>
              <a:r>
                <a:rPr lang="en-US" altLang="en-US" sz="1350" b="1">
                  <a:solidFill>
                    <a:srgbClr val="000000"/>
                  </a:solidFill>
                  <a:latin typeface="Arial" panose="020B0604020202020204" pitchFamily="34" charset="0"/>
                  <a:sym typeface="Symbol" panose="05050102010706020507" pitchFamily="18" charset="2"/>
                </a:rPr>
                <a:t>all</a:t>
              </a:r>
              <a:r>
                <a:rPr lang="en-US" altLang="en-US" sz="1350">
                  <a:solidFill>
                    <a:srgbClr val="000000"/>
                  </a:solidFill>
                  <a:latin typeface="Arial" panose="020B0604020202020204" pitchFamily="34" charset="0"/>
                  <a:sym typeface="Symbol" panose="05050102010706020507" pitchFamily="18" charset="2"/>
                </a:rPr>
                <a:t>)  </a:t>
              </a:r>
              <a:r>
                <a:rPr lang="en-US" altLang="en-US" sz="1350" b="1">
                  <a:solidFill>
                    <a:srgbClr val="000000"/>
                  </a:solidFill>
                  <a:latin typeface="Arial" panose="020B0604020202020204" pitchFamily="34" charset="0"/>
                  <a:sym typeface="Symbol" panose="05050102010706020507" pitchFamily="18" charset="2"/>
                </a:rPr>
                <a:t>in</a:t>
              </a:r>
            </a:p>
          </p:txBody>
        </p:sp>
        <p:sp>
          <p:nvSpPr>
            <p:cNvPr id="54292" name="Line 23"/>
            <p:cNvSpPr>
              <a:spLocks noChangeShapeType="1"/>
            </p:cNvSpPr>
            <p:nvPr/>
          </p:nvSpPr>
          <p:spPr bwMode="auto">
            <a:xfrm flipH="1">
              <a:off x="3016250" y="5603875"/>
              <a:ext cx="109538"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grpSp>
    </p:spTree>
    <p:extLst>
      <p:ext uri="{BB962C8B-B14F-4D97-AF65-F5344CB8AC3E}">
        <p14:creationId xmlns:p14="http://schemas.microsoft.com/office/powerpoint/2010/main" val="356700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316E4E-151B-714D-9ABF-64D358A9EF92}"/>
              </a:ext>
            </a:extLst>
          </p:cNvPr>
          <p:cNvSpPr>
            <a:spLocks noGrp="1"/>
          </p:cNvSpPr>
          <p:nvPr>
            <p:ph type="title"/>
          </p:nvPr>
        </p:nvSpPr>
        <p:spPr/>
        <p:txBody>
          <a:bodyPr/>
          <a:lstStyle/>
          <a:p>
            <a:r>
              <a:rPr lang="en-US" sz="2800" dirty="0"/>
              <a:t>Concepts</a:t>
            </a:r>
            <a:r>
              <a:rPr lang="en-US" sz="1800" dirty="0"/>
              <a:t> (</a:t>
            </a:r>
            <a:r>
              <a:rPr lang="en-US" sz="1200" dirty="0"/>
              <a:t>https://</a:t>
            </a:r>
            <a:r>
              <a:rPr lang="en-US" sz="1200" dirty="0" err="1"/>
              <a:t>www.slideshare.net</a:t>
            </a:r>
            <a:r>
              <a:rPr lang="en-US" sz="1200" dirty="0"/>
              <a:t>/</a:t>
            </a:r>
            <a:r>
              <a:rPr lang="en-US" sz="1200" dirty="0" err="1"/>
              <a:t>DagHWanvik</a:t>
            </a:r>
            <a:r>
              <a:rPr lang="en-US" sz="1200" dirty="0"/>
              <a:t>/</a:t>
            </a:r>
            <a:r>
              <a:rPr lang="en-US" sz="1200" dirty="0" err="1"/>
              <a:t>sql</a:t>
            </a:r>
            <a:r>
              <a:rPr lang="en-US" sz="1200" dirty="0"/>
              <a:t>-window-functions-for-</a:t>
            </a:r>
            <a:r>
              <a:rPr lang="en-US" sz="1200" dirty="0" err="1"/>
              <a:t>mysql</a:t>
            </a:r>
            <a:r>
              <a:rPr lang="en-US" sz="1200" dirty="0"/>
              <a:t>)</a:t>
            </a:r>
            <a:endParaRPr lang="en-US" sz="1800" dirty="0"/>
          </a:p>
        </p:txBody>
      </p:sp>
      <p:pic>
        <p:nvPicPr>
          <p:cNvPr id="4" name="Picture 3">
            <a:extLst>
              <a:ext uri="{FF2B5EF4-FFF2-40B4-BE49-F238E27FC236}">
                <a16:creationId xmlns:a16="http://schemas.microsoft.com/office/drawing/2014/main" id="{142244AE-E17C-404E-884A-2A45E2018E38}"/>
              </a:ext>
            </a:extLst>
          </p:cNvPr>
          <p:cNvPicPr>
            <a:picLocks noChangeAspect="1"/>
          </p:cNvPicPr>
          <p:nvPr/>
        </p:nvPicPr>
        <p:blipFill>
          <a:blip r:embed="rId2"/>
          <a:stretch>
            <a:fillRect/>
          </a:stretch>
        </p:blipFill>
        <p:spPr>
          <a:xfrm>
            <a:off x="460818" y="487818"/>
            <a:ext cx="7451047" cy="4206443"/>
          </a:xfrm>
          <a:prstGeom prst="rect">
            <a:avLst/>
          </a:prstGeom>
        </p:spPr>
      </p:pic>
    </p:spTree>
    <p:extLst>
      <p:ext uri="{BB962C8B-B14F-4D97-AF65-F5344CB8AC3E}">
        <p14:creationId xmlns:p14="http://schemas.microsoft.com/office/powerpoint/2010/main" val="17476662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p:txBody>
          <a:bodyPr/>
          <a:lstStyle/>
          <a:p>
            <a:r>
              <a:rPr lang="en-US" altLang="en-US" dirty="0"/>
              <a:t>Test for Empty Relations</a:t>
            </a:r>
          </a:p>
        </p:txBody>
      </p:sp>
      <p:sp>
        <p:nvSpPr>
          <p:cNvPr id="55298" name="Rectangle 3"/>
          <p:cNvSpPr>
            <a:spLocks noGrp="1" noChangeArrowheads="1"/>
          </p:cNvSpPr>
          <p:nvPr>
            <p:ph type="body" idx="1"/>
          </p:nvPr>
        </p:nvSpPr>
        <p:spPr>
          <a:xfrm>
            <a:off x="1719263" y="829866"/>
            <a:ext cx="5702469" cy="2087070"/>
          </a:xfrm>
        </p:spPr>
        <p:txBody>
          <a:bodyPr/>
          <a:lstStyle/>
          <a:p>
            <a:r>
              <a:rPr lang="en-US" altLang="en-US" dirty="0"/>
              <a:t>The </a:t>
            </a:r>
            <a:r>
              <a:rPr lang="en-US" altLang="en-US" b="1" dirty="0"/>
              <a:t>exists</a:t>
            </a:r>
            <a:r>
              <a:rPr lang="en-US" altLang="en-US" dirty="0"/>
              <a:t> construct returns the value </a:t>
            </a:r>
            <a:r>
              <a:rPr lang="en-US" altLang="en-US" b="1" dirty="0"/>
              <a:t>true</a:t>
            </a:r>
            <a:r>
              <a:rPr lang="en-US" altLang="en-US" dirty="0"/>
              <a:t> if the argument subquery is nonempty.</a:t>
            </a:r>
          </a:p>
          <a:p>
            <a:r>
              <a:rPr lang="en-US" altLang="en-US" b="1" dirty="0"/>
              <a:t>exists </a:t>
            </a:r>
            <a:r>
              <a:rPr lang="en-US" altLang="en-US" i="1" dirty="0"/>
              <a:t> 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endParaRPr lang="en-US" altLang="en-US" dirty="0">
              <a:sym typeface="Symbol" panose="05050102010706020507" pitchFamily="18" charset="2"/>
            </a:endParaRPr>
          </a:p>
          <a:p>
            <a:r>
              <a:rPr lang="en-US" altLang="en-US" b="1" dirty="0">
                <a:sym typeface="Symbol" panose="05050102010706020507" pitchFamily="18" charset="2"/>
              </a:rPr>
              <a:t>not exists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p>
        </p:txBody>
      </p:sp>
    </p:spTree>
    <p:extLst>
      <p:ext uri="{BB962C8B-B14F-4D97-AF65-F5344CB8AC3E}">
        <p14:creationId xmlns:p14="http://schemas.microsoft.com/office/powerpoint/2010/main" val="41322601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p:txBody>
          <a:bodyPr/>
          <a:lstStyle/>
          <a:p>
            <a:r>
              <a:rPr lang="en-US" altLang="en-US" dirty="0"/>
              <a:t>Use of </a:t>
            </a:r>
            <a:r>
              <a:rPr lang="ja-JP" altLang="en-US" dirty="0"/>
              <a:t>“</a:t>
            </a:r>
            <a:r>
              <a:rPr lang="en-US" altLang="ja-JP" dirty="0"/>
              <a:t>exists</a:t>
            </a:r>
            <a:r>
              <a:rPr lang="ja-JP" altLang="en-US" dirty="0"/>
              <a:t>”</a:t>
            </a:r>
            <a:r>
              <a:rPr lang="en-US" altLang="ja-JP" dirty="0"/>
              <a:t> Clause</a:t>
            </a:r>
            <a:endParaRPr lang="en-US" altLang="en-US" dirty="0"/>
          </a:p>
        </p:txBody>
      </p:sp>
      <p:sp>
        <p:nvSpPr>
          <p:cNvPr id="56322" name="Rectangle 3"/>
          <p:cNvSpPr>
            <a:spLocks noGrp="1" noChangeArrowheads="1"/>
          </p:cNvSpPr>
          <p:nvPr>
            <p:ph type="body" idx="1"/>
          </p:nvPr>
        </p:nvSpPr>
        <p:spPr>
          <a:xfrm>
            <a:off x="1719263" y="820342"/>
            <a:ext cx="5888773" cy="3677840"/>
          </a:xfrm>
        </p:spPr>
        <p:txBody>
          <a:bodyPr/>
          <a:lstStyle/>
          <a:p>
            <a:r>
              <a:rPr lang="en-US" altLang="en-US" dirty="0"/>
              <a:t>Yet another way of specifying the query “Find all courses taught in both the Fall 2017 semester and in the Spring 2018 semester”</a:t>
            </a:r>
          </a:p>
          <a:p>
            <a:pPr>
              <a:buFont typeface="Monotype Sorts" charset="2"/>
              <a:buNone/>
            </a:pPr>
            <a:r>
              <a:rPr lang="en-US" altLang="en-US" b="1" dirty="0"/>
              <a:t>	   select </a:t>
            </a:r>
            <a:r>
              <a:rPr lang="en-US" altLang="en-US" i="1" dirty="0"/>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S</a:t>
            </a:r>
            <a:br>
              <a:rPr lang="en-US" altLang="en-US" i="1" dirty="0"/>
            </a:br>
            <a:r>
              <a:rPr lang="en-US" altLang="en-US" i="1" dirty="0"/>
              <a:t>   </a:t>
            </a:r>
            <a:r>
              <a:rPr lang="en-US" altLang="en-US" b="1" dirty="0"/>
              <a:t>where </a:t>
            </a:r>
            <a:r>
              <a:rPr lang="en-US" altLang="en-US" i="1" dirty="0"/>
              <a:t>semester </a:t>
            </a:r>
            <a:r>
              <a:rPr lang="en-US" altLang="en-US" dirty="0"/>
              <a:t>= 'Fall' </a:t>
            </a:r>
            <a:r>
              <a:rPr lang="en-US" altLang="en-US" b="1" dirty="0"/>
              <a:t>and </a:t>
            </a:r>
            <a:r>
              <a:rPr lang="en-US" altLang="en-US" i="1" dirty="0"/>
              <a:t>year </a:t>
            </a:r>
            <a:r>
              <a:rPr lang="en-US" altLang="en-US" dirty="0"/>
              <a:t>= 2017 </a:t>
            </a:r>
            <a:r>
              <a:rPr lang="en-US" altLang="en-US" b="1" dirty="0"/>
              <a:t>and </a:t>
            </a:r>
            <a:br>
              <a:rPr lang="en-US" altLang="en-US" b="1" dirty="0"/>
            </a:br>
            <a:r>
              <a:rPr lang="en-US" altLang="en-US" b="1" dirty="0"/>
              <a:t>               exists  </a:t>
            </a:r>
            <a:r>
              <a:rPr lang="en-US" altLang="en-US" dirty="0"/>
              <a:t>(</a:t>
            </a:r>
            <a:r>
              <a:rPr lang="en-US" altLang="en-US" b="1" dirty="0"/>
              <a:t>select </a:t>
            </a:r>
            <a:r>
              <a:rPr lang="en-US" altLang="en-US" dirty="0"/>
              <a:t>*</a:t>
            </a:r>
            <a:br>
              <a:rPr lang="en-US" altLang="en-US" dirty="0"/>
            </a:br>
            <a:r>
              <a:rPr lang="en-US" altLang="en-US" dirty="0"/>
              <a:t>                            </a:t>
            </a:r>
            <a:r>
              <a:rPr lang="en-US" altLang="en-US" b="1" dirty="0"/>
              <a:t>from </a:t>
            </a:r>
            <a:r>
              <a:rPr lang="en-US" altLang="en-US" i="1" dirty="0"/>
              <a:t>section </a:t>
            </a:r>
            <a:r>
              <a:rPr lang="en-US" altLang="en-US" b="1" dirty="0"/>
              <a:t>as </a:t>
            </a:r>
            <a:r>
              <a:rPr lang="en-US" altLang="en-US" i="1" dirty="0"/>
              <a:t>T</a:t>
            </a:r>
            <a:br>
              <a:rPr lang="en-US" altLang="en-US" i="1" dirty="0"/>
            </a:br>
            <a:r>
              <a:rPr lang="en-US" altLang="en-US" i="1" dirty="0"/>
              <a:t>                            </a:t>
            </a:r>
            <a:r>
              <a:rPr lang="en-US" altLang="en-US" b="1" dirty="0"/>
              <a:t>where </a:t>
            </a:r>
            <a:r>
              <a:rPr lang="en-US" altLang="en-US" i="1" dirty="0"/>
              <a:t>semester </a:t>
            </a:r>
            <a:r>
              <a:rPr lang="en-US" altLang="en-US" dirty="0"/>
              <a:t>= 'Spring' </a:t>
            </a:r>
            <a:r>
              <a:rPr lang="en-US" altLang="en-US" b="1" dirty="0"/>
              <a:t>and </a:t>
            </a:r>
            <a:r>
              <a:rPr lang="en-US" altLang="en-US" i="1" dirty="0"/>
              <a:t>year</a:t>
            </a:r>
            <a:r>
              <a:rPr lang="en-US" altLang="en-US" dirty="0"/>
              <a:t>= 2018 </a:t>
            </a:r>
            <a:br>
              <a:rPr lang="en-US" altLang="en-US" dirty="0"/>
            </a:br>
            <a:r>
              <a:rPr lang="en-US" altLang="en-US" dirty="0"/>
              <a:t>                                        </a:t>
            </a:r>
            <a:r>
              <a:rPr lang="en-US" altLang="en-US" b="1" dirty="0"/>
              <a:t>and </a:t>
            </a:r>
            <a:r>
              <a:rPr lang="en-US" altLang="en-US" i="1" dirty="0"/>
              <a:t>S</a:t>
            </a:r>
            <a:r>
              <a:rPr lang="en-US" altLang="en-US" dirty="0"/>
              <a:t>.</a:t>
            </a:r>
            <a:r>
              <a:rPr lang="en-US" altLang="en-US" i="1" dirty="0"/>
              <a:t>course_id </a:t>
            </a:r>
            <a:r>
              <a:rPr lang="en-US" altLang="en-US" dirty="0"/>
              <a:t>= </a:t>
            </a:r>
            <a:r>
              <a:rPr lang="en-US" altLang="en-US" i="1" dirty="0"/>
              <a:t>T</a:t>
            </a:r>
            <a:r>
              <a:rPr lang="en-US" altLang="en-US" dirty="0"/>
              <a:t>.</a:t>
            </a:r>
            <a:r>
              <a:rPr lang="en-US" altLang="en-US" i="1" dirty="0"/>
              <a:t>course_id</a:t>
            </a:r>
            <a:r>
              <a:rPr lang="en-US" altLang="en-US" dirty="0"/>
              <a:t>);</a:t>
            </a:r>
          </a:p>
          <a:p>
            <a:pPr>
              <a:buFont typeface="Monotype Sorts" charset="2"/>
              <a:buNone/>
            </a:pPr>
            <a:r>
              <a:rPr lang="en-US" altLang="en-US" sz="600" dirty="0"/>
              <a:t> </a:t>
            </a:r>
          </a:p>
          <a:p>
            <a:r>
              <a:rPr lang="en-US" altLang="en-US" b="1" dirty="0">
                <a:solidFill>
                  <a:srgbClr val="002060"/>
                </a:solidFill>
              </a:rPr>
              <a:t>Correlation name</a:t>
            </a:r>
            <a:r>
              <a:rPr lang="en-US" altLang="en-US" dirty="0"/>
              <a:t> – variable S  in the outer query</a:t>
            </a:r>
            <a:endParaRPr lang="en-US" altLang="en-US" b="1" dirty="0">
              <a:solidFill>
                <a:srgbClr val="000099"/>
              </a:solidFill>
            </a:endParaRPr>
          </a:p>
          <a:p>
            <a:r>
              <a:rPr lang="en-US" altLang="en-US" b="1" dirty="0">
                <a:solidFill>
                  <a:srgbClr val="002060"/>
                </a:solidFill>
              </a:rPr>
              <a:t>Correlated subquery </a:t>
            </a:r>
            <a:r>
              <a:rPr lang="en-US" altLang="en-US" dirty="0"/>
              <a:t>– the inner query</a:t>
            </a:r>
          </a:p>
          <a:p>
            <a:pPr>
              <a:buFont typeface="Monotype Sorts" charset="2"/>
              <a:buNone/>
            </a:pPr>
            <a:endParaRPr lang="en-US" altLang="en-US" b="1" dirty="0">
              <a:solidFill>
                <a:srgbClr val="000099"/>
              </a:solidFill>
            </a:endParaRPr>
          </a:p>
        </p:txBody>
      </p:sp>
    </p:spTree>
    <p:extLst>
      <p:ext uri="{BB962C8B-B14F-4D97-AF65-F5344CB8AC3E}">
        <p14:creationId xmlns:p14="http://schemas.microsoft.com/office/powerpoint/2010/main" val="15307845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p:txBody>
          <a:bodyPr/>
          <a:lstStyle/>
          <a:p>
            <a:r>
              <a:rPr lang="en-US" altLang="en-US" dirty="0"/>
              <a:t>Use of </a:t>
            </a:r>
            <a:r>
              <a:rPr lang="ja-JP" altLang="en-US" dirty="0"/>
              <a:t>“</a:t>
            </a:r>
            <a:r>
              <a:rPr lang="en-US" altLang="ja-JP" dirty="0"/>
              <a:t>not exists</a:t>
            </a:r>
            <a:r>
              <a:rPr lang="ja-JP" altLang="en-US" dirty="0"/>
              <a:t>”</a:t>
            </a:r>
            <a:r>
              <a:rPr lang="en-US" altLang="ja-JP" dirty="0"/>
              <a:t> Clause</a:t>
            </a:r>
            <a:endParaRPr lang="en-US" altLang="en-US" dirty="0"/>
          </a:p>
        </p:txBody>
      </p:sp>
      <p:sp>
        <p:nvSpPr>
          <p:cNvPr id="57346" name="Rectangle 3"/>
          <p:cNvSpPr>
            <a:spLocks noGrp="1" noChangeArrowheads="1"/>
          </p:cNvSpPr>
          <p:nvPr>
            <p:ph type="body" idx="1"/>
          </p:nvPr>
        </p:nvSpPr>
        <p:spPr>
          <a:xfrm>
            <a:off x="1719263" y="829866"/>
            <a:ext cx="5677827" cy="3458943"/>
          </a:xfrm>
        </p:spPr>
        <p:txBody>
          <a:bodyPr/>
          <a:lstStyle/>
          <a:p>
            <a:pPr>
              <a:tabLst>
                <a:tab pos="346472" algn="l"/>
                <a:tab pos="770335" algn="l"/>
                <a:tab pos="1160860" algn="l"/>
              </a:tabLst>
            </a:pPr>
            <a:r>
              <a:rPr lang="en-US" altLang="en-US" dirty="0"/>
              <a:t>Find all students who have taken all courses offered in the Biology department.</a:t>
            </a:r>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r>
              <a:rPr lang="en-US" altLang="en-US" dirty="0"/>
              <a:t>Note that X – Y = Ø   </a:t>
            </a:r>
            <a:r>
              <a:rPr lang="en-US" altLang="en-US" dirty="0">
                <a:sym typeface="Symbol" panose="05050102010706020507" pitchFamily="18" charset="2"/>
              </a:rPr>
              <a:t>   X Y</a:t>
            </a:r>
            <a:endParaRPr lang="en-US" altLang="en-US" dirty="0"/>
          </a:p>
          <a:p>
            <a:pPr>
              <a:tabLst>
                <a:tab pos="346472" algn="l"/>
                <a:tab pos="770335" algn="l"/>
                <a:tab pos="1160860" algn="l"/>
              </a:tabLst>
            </a:pPr>
            <a:r>
              <a:rPr lang="en-US" altLang="en-US" dirty="0">
                <a:sym typeface="Symbol" panose="05050102010706020507" pitchFamily="18" charset="2"/>
              </a:rPr>
              <a:t>Note: Cannot write this query using = all and its variants</a:t>
            </a:r>
            <a:endParaRPr lang="en-US" altLang="en-US" dirty="0"/>
          </a:p>
        </p:txBody>
      </p:sp>
      <p:sp>
        <p:nvSpPr>
          <p:cNvPr id="57347" name="Text Box 4"/>
          <p:cNvSpPr txBox="1">
            <a:spLocks noChangeArrowheads="1"/>
          </p:cNvSpPr>
          <p:nvPr/>
        </p:nvSpPr>
        <p:spPr bwMode="auto">
          <a:xfrm>
            <a:off x="2445375" y="1339025"/>
            <a:ext cx="5125857" cy="2712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r>
              <a:rPr kumimoji="1" lang="en-US" altLang="en-US" sz="1200" b="1" dirty="0">
                <a:solidFill>
                  <a:srgbClr val="000000"/>
                </a:solidFill>
              </a:rPr>
              <a:t>select distinct </a:t>
            </a:r>
            <a:r>
              <a:rPr kumimoji="1" lang="en-US" altLang="en-US" sz="1200" i="1" dirty="0">
                <a:solidFill>
                  <a:srgbClr val="000000"/>
                </a:solidFill>
              </a:rPr>
              <a:t>S</a:t>
            </a:r>
            <a:r>
              <a:rPr kumimoji="1" lang="en-US" altLang="en-US" sz="1200" dirty="0">
                <a:solidFill>
                  <a:srgbClr val="000000"/>
                </a:solidFill>
              </a:rPr>
              <a:t>.</a:t>
            </a:r>
            <a:r>
              <a:rPr kumimoji="1" lang="en-US" altLang="en-US" sz="1200" i="1" dirty="0">
                <a:solidFill>
                  <a:srgbClr val="000000"/>
                </a:solidFill>
              </a:rPr>
              <a:t>ID</a:t>
            </a:r>
            <a:r>
              <a:rPr kumimoji="1" lang="en-US" altLang="en-US" sz="1200" dirty="0">
                <a:solidFill>
                  <a:srgbClr val="000000"/>
                </a:solidFill>
              </a:rPr>
              <a:t>, </a:t>
            </a:r>
            <a:r>
              <a:rPr kumimoji="1" lang="en-US" altLang="en-US" sz="1200" i="1" dirty="0">
                <a:solidFill>
                  <a:srgbClr val="000000"/>
                </a:solidFill>
              </a:rPr>
              <a:t>S</a:t>
            </a:r>
            <a:r>
              <a:rPr kumimoji="1" lang="en-US" altLang="en-US" sz="1200" dirty="0">
                <a:solidFill>
                  <a:srgbClr val="000000"/>
                </a:solidFill>
              </a:rPr>
              <a:t>.</a:t>
            </a:r>
            <a:r>
              <a:rPr kumimoji="1" lang="en-US" altLang="en-US" sz="1200" i="1" dirty="0">
                <a:solidFill>
                  <a:srgbClr val="000000"/>
                </a:solidFill>
              </a:rPr>
              <a:t>name</a:t>
            </a:r>
          </a:p>
          <a:p>
            <a:pPr defTabSz="685800"/>
            <a:r>
              <a:rPr kumimoji="1" lang="en-US" altLang="en-US" sz="1200" b="1" dirty="0">
                <a:solidFill>
                  <a:srgbClr val="000000"/>
                </a:solidFill>
              </a:rPr>
              <a:t>from </a:t>
            </a:r>
            <a:r>
              <a:rPr kumimoji="1" lang="en-US" altLang="en-US" sz="1200" i="1" dirty="0">
                <a:solidFill>
                  <a:srgbClr val="000000"/>
                </a:solidFill>
              </a:rPr>
              <a:t>student </a:t>
            </a:r>
            <a:r>
              <a:rPr kumimoji="1" lang="en-US" altLang="en-US" sz="1200" b="1" dirty="0">
                <a:solidFill>
                  <a:srgbClr val="000000"/>
                </a:solidFill>
              </a:rPr>
              <a:t>as </a:t>
            </a:r>
            <a:r>
              <a:rPr kumimoji="1" lang="en-US" altLang="en-US" sz="1200" i="1" dirty="0">
                <a:solidFill>
                  <a:srgbClr val="000000"/>
                </a:solidFill>
              </a:rPr>
              <a:t>S</a:t>
            </a:r>
          </a:p>
          <a:p>
            <a:pPr defTabSz="685800"/>
            <a:r>
              <a:rPr kumimoji="1" lang="en-US" altLang="en-US" sz="1200" b="1" dirty="0">
                <a:solidFill>
                  <a:srgbClr val="000000"/>
                </a:solidFill>
              </a:rPr>
              <a:t>where not exists </a:t>
            </a:r>
            <a:r>
              <a:rPr kumimoji="1" lang="en-US" altLang="en-US" sz="1200" dirty="0">
                <a:solidFill>
                  <a:srgbClr val="000000"/>
                </a:solidFill>
              </a:rPr>
              <a:t>( (</a:t>
            </a:r>
            <a:r>
              <a:rPr kumimoji="1" lang="en-US" altLang="en-US" sz="1200" b="1" dirty="0">
                <a:solidFill>
                  <a:srgbClr val="000000"/>
                </a:solidFill>
              </a:rPr>
              <a:t>select </a:t>
            </a:r>
            <a:r>
              <a:rPr kumimoji="1" lang="en-US" altLang="en-US" sz="1200" i="1" dirty="0" err="1">
                <a:solidFill>
                  <a:srgbClr val="000000"/>
                </a:solidFill>
              </a:rPr>
              <a:t>course_id</a:t>
            </a:r>
            <a:endParaRPr kumimoji="1" lang="en-US" altLang="en-US" sz="1200" i="1" dirty="0">
              <a:solidFill>
                <a:srgbClr val="000000"/>
              </a:solidFill>
            </a:endParaRPr>
          </a:p>
          <a:p>
            <a:pPr defTabSz="685800"/>
            <a:r>
              <a:rPr kumimoji="1" lang="en-US" altLang="en-US" sz="1200" b="1" dirty="0">
                <a:solidFill>
                  <a:srgbClr val="000000"/>
                </a:solidFill>
              </a:rPr>
              <a:t>                                 from </a:t>
            </a:r>
            <a:r>
              <a:rPr kumimoji="1" lang="en-US" altLang="en-US" sz="1200" i="1" dirty="0">
                <a:solidFill>
                  <a:srgbClr val="000000"/>
                </a:solidFill>
              </a:rPr>
              <a:t>course</a:t>
            </a:r>
          </a:p>
          <a:p>
            <a:pPr defTabSz="685800"/>
            <a:r>
              <a:rPr kumimoji="1" lang="en-US" altLang="en-US" sz="1200" b="1" dirty="0">
                <a:solidFill>
                  <a:srgbClr val="000000"/>
                </a:solidFill>
              </a:rPr>
              <a:t>                                 where </a:t>
            </a:r>
            <a:r>
              <a:rPr kumimoji="1" lang="en-US" altLang="en-US" sz="1200" i="1" dirty="0" err="1">
                <a:solidFill>
                  <a:srgbClr val="000000"/>
                </a:solidFill>
              </a:rPr>
              <a:t>dept_name</a:t>
            </a:r>
            <a:r>
              <a:rPr kumimoji="1" lang="en-US" altLang="en-US" sz="1200" i="1" dirty="0">
                <a:solidFill>
                  <a:srgbClr val="000000"/>
                </a:solidFill>
              </a:rPr>
              <a:t> </a:t>
            </a:r>
            <a:r>
              <a:rPr kumimoji="1" lang="en-US" altLang="en-US" sz="1200" dirty="0">
                <a:solidFill>
                  <a:srgbClr val="000000"/>
                </a:solidFill>
              </a:rPr>
              <a:t>= 'Biology')</a:t>
            </a:r>
          </a:p>
          <a:p>
            <a:pPr defTabSz="685800"/>
            <a:r>
              <a:rPr kumimoji="1" lang="en-US" altLang="en-US" sz="1200" b="1" dirty="0">
                <a:solidFill>
                  <a:srgbClr val="000000"/>
                </a:solidFill>
              </a:rPr>
              <a:t>                               except</a:t>
            </a:r>
          </a:p>
          <a:p>
            <a:pPr defTabSz="685800"/>
            <a:r>
              <a:rPr kumimoji="1" lang="en-US" altLang="en-US" sz="1200" dirty="0">
                <a:solidFill>
                  <a:srgbClr val="000000"/>
                </a:solidFill>
              </a:rPr>
              <a:t>                                 (</a:t>
            </a:r>
            <a:r>
              <a:rPr kumimoji="1" lang="en-US" altLang="en-US" sz="1200" b="1" dirty="0">
                <a:solidFill>
                  <a:srgbClr val="000000"/>
                </a:solidFill>
              </a:rPr>
              <a:t>select </a:t>
            </a:r>
            <a:r>
              <a:rPr kumimoji="1" lang="en-US" altLang="en-US" sz="1200" i="1" dirty="0" err="1">
                <a:solidFill>
                  <a:srgbClr val="000000"/>
                </a:solidFill>
              </a:rPr>
              <a:t>T</a:t>
            </a:r>
            <a:r>
              <a:rPr kumimoji="1" lang="en-US" altLang="en-US" sz="1200" dirty="0" err="1">
                <a:solidFill>
                  <a:srgbClr val="000000"/>
                </a:solidFill>
              </a:rPr>
              <a:t>.</a:t>
            </a:r>
            <a:r>
              <a:rPr kumimoji="1" lang="en-US" altLang="en-US" sz="1200" i="1" dirty="0" err="1">
                <a:solidFill>
                  <a:srgbClr val="000000"/>
                </a:solidFill>
              </a:rPr>
              <a:t>course_id</a:t>
            </a:r>
            <a:endParaRPr kumimoji="1" lang="en-US" altLang="en-US" sz="1200" i="1" dirty="0">
              <a:solidFill>
                <a:srgbClr val="000000"/>
              </a:solidFill>
            </a:endParaRPr>
          </a:p>
          <a:p>
            <a:pPr defTabSz="685800"/>
            <a:r>
              <a:rPr kumimoji="1" lang="en-US" altLang="en-US" sz="1200" b="1" dirty="0">
                <a:solidFill>
                  <a:srgbClr val="000000"/>
                </a:solidFill>
              </a:rPr>
              <a:t>                                   from </a:t>
            </a:r>
            <a:r>
              <a:rPr kumimoji="1" lang="en-US" altLang="en-US" sz="1200" i="1" dirty="0">
                <a:solidFill>
                  <a:srgbClr val="000000"/>
                </a:solidFill>
              </a:rPr>
              <a:t>takes </a:t>
            </a:r>
            <a:r>
              <a:rPr kumimoji="1" lang="en-US" altLang="en-US" sz="1200" b="1" dirty="0">
                <a:solidFill>
                  <a:srgbClr val="000000"/>
                </a:solidFill>
              </a:rPr>
              <a:t>as </a:t>
            </a:r>
            <a:r>
              <a:rPr kumimoji="1" lang="en-US" altLang="en-US" sz="1200" i="1" dirty="0">
                <a:solidFill>
                  <a:srgbClr val="000000"/>
                </a:solidFill>
              </a:rPr>
              <a:t>T</a:t>
            </a:r>
          </a:p>
          <a:p>
            <a:pPr defTabSz="685800"/>
            <a:r>
              <a:rPr kumimoji="1" lang="en-US" altLang="en-US" sz="1200" b="1" dirty="0">
                <a:solidFill>
                  <a:srgbClr val="000000"/>
                </a:solidFill>
              </a:rPr>
              <a:t>                                   where </a:t>
            </a:r>
            <a:r>
              <a:rPr kumimoji="1" lang="en-US" altLang="en-US" sz="1200" i="1" dirty="0">
                <a:solidFill>
                  <a:srgbClr val="000000"/>
                </a:solidFill>
              </a:rPr>
              <a:t>S</a:t>
            </a:r>
            <a:r>
              <a:rPr kumimoji="1" lang="en-US" altLang="en-US" sz="1200" dirty="0">
                <a:solidFill>
                  <a:srgbClr val="000000"/>
                </a:solidFill>
              </a:rPr>
              <a:t>.</a:t>
            </a:r>
            <a:r>
              <a:rPr kumimoji="1" lang="en-US" altLang="en-US" sz="1200" i="1" dirty="0">
                <a:solidFill>
                  <a:srgbClr val="000000"/>
                </a:solidFill>
              </a:rPr>
              <a:t>ID </a:t>
            </a:r>
            <a:r>
              <a:rPr kumimoji="1" lang="en-US" altLang="en-US" sz="1200" dirty="0">
                <a:solidFill>
                  <a:srgbClr val="000000"/>
                </a:solidFill>
              </a:rPr>
              <a:t>= </a:t>
            </a:r>
            <a:r>
              <a:rPr kumimoji="1" lang="en-US" altLang="en-US" sz="1200" i="1" dirty="0">
                <a:solidFill>
                  <a:srgbClr val="000000"/>
                </a:solidFill>
              </a:rPr>
              <a:t>T</a:t>
            </a:r>
            <a:r>
              <a:rPr kumimoji="1" lang="en-US" altLang="en-US" sz="1200" dirty="0">
                <a:solidFill>
                  <a:srgbClr val="000000"/>
                </a:solidFill>
              </a:rPr>
              <a:t>.</a:t>
            </a:r>
            <a:r>
              <a:rPr kumimoji="1" lang="en-US" altLang="en-US" sz="1200" i="1" dirty="0">
                <a:solidFill>
                  <a:srgbClr val="000000"/>
                </a:solidFill>
              </a:rPr>
              <a:t>ID</a:t>
            </a:r>
            <a:r>
              <a:rPr kumimoji="1" lang="en-US" altLang="en-US" sz="1200" dirty="0">
                <a:solidFill>
                  <a:srgbClr val="000000"/>
                </a:solidFill>
              </a:rPr>
              <a:t>));</a:t>
            </a:r>
          </a:p>
          <a:p>
            <a:pPr marL="214313" defTabSz="685800">
              <a:buClr>
                <a:srgbClr val="FF9933"/>
              </a:buClr>
              <a:buSzPct val="110000"/>
            </a:pPr>
            <a:endParaRPr kumimoji="1" lang="en-US" altLang="en-US" sz="1200" dirty="0">
              <a:solidFill>
                <a:srgbClr val="000000"/>
              </a:solidFill>
            </a:endParaRPr>
          </a:p>
          <a:p>
            <a:pPr marL="428625" indent="-214313" defTabSz="685800">
              <a:buClr>
                <a:srgbClr val="FF9933"/>
              </a:buClr>
              <a:buSzPct val="110000"/>
              <a:buFont typeface="Arial" panose="020B0604020202020204" pitchFamily="34" charset="0"/>
              <a:buChar char="•"/>
            </a:pPr>
            <a:r>
              <a:rPr kumimoji="1" lang="en-US" altLang="en-US" sz="1275" dirty="0">
                <a:solidFill>
                  <a:srgbClr val="000000"/>
                </a:solidFill>
              </a:rPr>
              <a:t>First nested query lists all courses offered in Biology</a:t>
            </a:r>
          </a:p>
          <a:p>
            <a:pPr marL="428625" indent="-214313" defTabSz="685800">
              <a:buClr>
                <a:srgbClr val="FF9933"/>
              </a:buClr>
              <a:buSzPct val="110000"/>
              <a:buFont typeface="Arial" panose="020B0604020202020204" pitchFamily="34" charset="0"/>
              <a:buChar char="•"/>
            </a:pPr>
            <a:r>
              <a:rPr kumimoji="1" lang="en-US" altLang="en-US" sz="1275" dirty="0">
                <a:solidFill>
                  <a:srgbClr val="000000"/>
                </a:solidFill>
              </a:rPr>
              <a:t>Second nested query lists all courses a particular student took</a:t>
            </a:r>
          </a:p>
          <a:p>
            <a:pPr marL="214313" defTabSz="685800">
              <a:buClr>
                <a:srgbClr val="FF9933"/>
              </a:buClr>
              <a:buSzPct val="90000"/>
            </a:pPr>
            <a:endParaRPr kumimoji="1" lang="en-US" altLang="en-US" sz="1275" dirty="0">
              <a:solidFill>
                <a:srgbClr val="000000"/>
              </a:solidFill>
            </a:endParaRPr>
          </a:p>
          <a:p>
            <a:pPr defTabSz="685800"/>
            <a:endParaRPr kumimoji="1" lang="en-US" altLang="en-US" sz="1200" dirty="0">
              <a:solidFill>
                <a:srgbClr val="000000"/>
              </a:solidFill>
            </a:endParaRPr>
          </a:p>
        </p:txBody>
      </p:sp>
    </p:spTree>
    <p:extLst>
      <p:ext uri="{BB962C8B-B14F-4D97-AF65-F5344CB8AC3E}">
        <p14:creationId xmlns:p14="http://schemas.microsoft.com/office/powerpoint/2010/main" val="30760516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a:xfrm>
            <a:off x="1728788" y="114300"/>
            <a:ext cx="6057900" cy="457200"/>
          </a:xfrm>
        </p:spPr>
        <p:txBody>
          <a:bodyPr/>
          <a:lstStyle/>
          <a:p>
            <a:r>
              <a:rPr lang="en-US" altLang="en-US" dirty="0"/>
              <a:t>Test for Absence of Duplicate Tuples</a:t>
            </a:r>
          </a:p>
        </p:txBody>
      </p:sp>
      <p:sp>
        <p:nvSpPr>
          <p:cNvPr id="58370" name="Rectangle 3"/>
          <p:cNvSpPr>
            <a:spLocks noGrp="1" noChangeArrowheads="1"/>
          </p:cNvSpPr>
          <p:nvPr>
            <p:ph type="body" idx="1"/>
          </p:nvPr>
        </p:nvSpPr>
        <p:spPr>
          <a:xfrm>
            <a:off x="1728788" y="825485"/>
            <a:ext cx="5624370" cy="3275409"/>
          </a:xfrm>
        </p:spPr>
        <p:txBody>
          <a:bodyPr/>
          <a:lstStyle/>
          <a:p>
            <a:pPr>
              <a:tabLst>
                <a:tab pos="602456" algn="l"/>
                <a:tab pos="1160860" algn="l"/>
              </a:tabLst>
            </a:pPr>
            <a:r>
              <a:rPr lang="en-US" altLang="en-US" dirty="0"/>
              <a:t>The </a:t>
            </a:r>
            <a:r>
              <a:rPr lang="en-US" altLang="en-US" b="1" dirty="0">
                <a:solidFill>
                  <a:srgbClr val="002060"/>
                </a:solidFill>
              </a:rPr>
              <a:t>unique</a:t>
            </a:r>
            <a:r>
              <a:rPr lang="en-US" altLang="en-US" dirty="0"/>
              <a:t> construct tests whether a subquery has any duplicate tuples in its result.</a:t>
            </a:r>
          </a:p>
          <a:p>
            <a:pPr>
              <a:tabLst>
                <a:tab pos="602456" algn="l"/>
                <a:tab pos="1160860" algn="l"/>
              </a:tabLst>
            </a:pPr>
            <a:r>
              <a:rPr lang="en-US" altLang="en-US" dirty="0"/>
              <a:t>The </a:t>
            </a:r>
            <a:r>
              <a:rPr lang="en-US" altLang="en-US" b="1" dirty="0">
                <a:solidFill>
                  <a:srgbClr val="002060"/>
                </a:solidFill>
              </a:rPr>
              <a:t>unique</a:t>
            </a:r>
            <a:r>
              <a:rPr lang="en-US" altLang="en-US" dirty="0"/>
              <a:t> construct evaluates to “true” if a given subquery contains no duplicates .</a:t>
            </a:r>
          </a:p>
          <a:p>
            <a:pPr>
              <a:tabLst>
                <a:tab pos="602456" algn="l"/>
                <a:tab pos="1160860" algn="l"/>
              </a:tabLst>
            </a:pPr>
            <a:r>
              <a:rPr lang="en-US" altLang="en-US" dirty="0"/>
              <a:t>Find all courses that were offered at most once in 2017</a:t>
            </a:r>
          </a:p>
          <a:p>
            <a:pPr lvl="1">
              <a:buNone/>
              <a:tabLst>
                <a:tab pos="602456" algn="l"/>
                <a:tab pos="1160860" algn="l"/>
              </a:tabLst>
            </a:pPr>
            <a:r>
              <a:rPr lang="en-US" altLang="en-US" b="1" dirty="0"/>
              <a:t>    select </a:t>
            </a:r>
            <a:r>
              <a:rPr lang="en-US" altLang="en-US" i="1" dirty="0" err="1"/>
              <a:t>T</a:t>
            </a:r>
            <a:r>
              <a:rPr lang="en-US" altLang="en-US" dirty="0" err="1"/>
              <a:t>.</a:t>
            </a:r>
            <a:r>
              <a:rPr lang="en-US" altLang="en-US" i="1" dirty="0" err="1"/>
              <a:t>course_id</a:t>
            </a:r>
            <a:br>
              <a:rPr lang="en-US" altLang="en-US" i="1" dirty="0"/>
            </a:br>
            <a:r>
              <a:rPr lang="en-US" altLang="en-US" b="1" dirty="0"/>
              <a:t>from </a:t>
            </a:r>
            <a:r>
              <a:rPr lang="en-US" altLang="en-US" i="1" dirty="0"/>
              <a:t>course </a:t>
            </a:r>
            <a:r>
              <a:rPr lang="en-US" altLang="en-US" b="1" dirty="0"/>
              <a:t>as </a:t>
            </a:r>
            <a:r>
              <a:rPr lang="en-US" altLang="en-US" i="1" dirty="0"/>
              <a:t>T</a:t>
            </a:r>
            <a:br>
              <a:rPr lang="en-US" altLang="en-US" i="1" dirty="0"/>
            </a:br>
            <a:r>
              <a:rPr lang="en-US" altLang="en-US" b="1" dirty="0"/>
              <a:t>where unique </a:t>
            </a:r>
            <a:r>
              <a:rPr lang="en-US" altLang="en-US" dirty="0"/>
              <a:t>( </a:t>
            </a:r>
            <a:r>
              <a:rPr lang="en-US" altLang="en-US" b="1" dirty="0"/>
              <a:t>select </a:t>
            </a:r>
            <a:r>
              <a:rPr lang="en-US" altLang="en-US" i="1" dirty="0" err="1"/>
              <a:t>R</a:t>
            </a:r>
            <a:r>
              <a:rPr lang="en-US" altLang="en-US" dirty="0" err="1"/>
              <a:t>.</a:t>
            </a:r>
            <a:r>
              <a:rPr lang="en-US" altLang="en-US" i="1" dirty="0" err="1"/>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R</a:t>
            </a:r>
            <a:br>
              <a:rPr lang="en-US" altLang="en-US" i="1" dirty="0"/>
            </a:br>
            <a:r>
              <a:rPr lang="en-US" altLang="en-US" i="1" dirty="0"/>
              <a:t>                           </a:t>
            </a:r>
            <a:r>
              <a:rPr lang="en-US" altLang="en-US" b="1" dirty="0"/>
              <a:t>where </a:t>
            </a:r>
            <a:r>
              <a:rPr lang="en-US" altLang="en-US" i="1" dirty="0" err="1"/>
              <a:t>T</a:t>
            </a:r>
            <a:r>
              <a:rPr lang="en-US" altLang="en-US" dirty="0" err="1"/>
              <a:t>.</a:t>
            </a:r>
            <a:r>
              <a:rPr lang="en-US" altLang="en-US" i="1" dirty="0" err="1"/>
              <a:t>course_id</a:t>
            </a:r>
            <a:r>
              <a:rPr lang="en-US" altLang="en-US" dirty="0"/>
              <a:t>= </a:t>
            </a:r>
            <a:r>
              <a:rPr lang="en-US" altLang="en-US" i="1" dirty="0" err="1"/>
              <a:t>R</a:t>
            </a:r>
            <a:r>
              <a:rPr lang="en-US" altLang="en-US" dirty="0" err="1"/>
              <a:t>.</a:t>
            </a:r>
            <a:r>
              <a:rPr lang="en-US" altLang="en-US" i="1" dirty="0" err="1"/>
              <a:t>course_id</a:t>
            </a:r>
            <a:r>
              <a:rPr lang="en-US" altLang="en-US" i="1" dirty="0"/>
              <a:t> </a:t>
            </a:r>
            <a:br>
              <a:rPr lang="en-US" altLang="en-US" i="1" dirty="0"/>
            </a:br>
            <a:r>
              <a:rPr lang="en-US" altLang="en-US" i="1" dirty="0"/>
              <a:t>                                       </a:t>
            </a:r>
            <a:r>
              <a:rPr lang="en-US" altLang="en-US" b="1" dirty="0"/>
              <a:t>and </a:t>
            </a:r>
            <a:r>
              <a:rPr lang="en-US" altLang="en-US" i="1" dirty="0" err="1"/>
              <a:t>R</a:t>
            </a:r>
            <a:r>
              <a:rPr lang="en-US" altLang="en-US" dirty="0" err="1"/>
              <a:t>.</a:t>
            </a:r>
            <a:r>
              <a:rPr lang="en-US" altLang="en-US" i="1" dirty="0" err="1"/>
              <a:t>year</a:t>
            </a:r>
            <a:r>
              <a:rPr lang="en-US" altLang="en-US" i="1" dirty="0"/>
              <a:t> </a:t>
            </a:r>
            <a:r>
              <a:rPr lang="en-US" altLang="en-US" dirty="0"/>
              <a:t>= 2017);</a:t>
            </a:r>
          </a:p>
        </p:txBody>
      </p:sp>
    </p:spTree>
    <p:extLst>
      <p:ext uri="{BB962C8B-B14F-4D97-AF65-F5344CB8AC3E}">
        <p14:creationId xmlns:p14="http://schemas.microsoft.com/office/powerpoint/2010/main" val="10022300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76200" y="514350"/>
            <a:ext cx="91440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0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Completing Subqueries</a:t>
            </a:r>
          </a:p>
          <a:p>
            <a:pPr marL="0" marR="0" lvl="0" indent="0" algn="ctr" defTabSz="457200" rtl="0" eaLnBrk="1" fontAlgn="base" latinLnBrk="0" hangingPunct="1">
              <a:lnSpc>
                <a:spcPct val="100000"/>
              </a:lnSpc>
              <a:spcBef>
                <a:spcPct val="0"/>
              </a:spcBef>
              <a:spcAft>
                <a:spcPct val="0"/>
              </a:spcAft>
              <a:buClrTx/>
              <a:buSzTx/>
              <a:buFontTx/>
              <a:buNone/>
              <a:tabLst/>
              <a:defRPr/>
            </a:pPr>
            <a:endParaRPr lang="en-US" altLang="en-US" sz="2800" i="1" dirty="0">
              <a:solidFill>
                <a:prstClr val="white"/>
              </a:solidFill>
            </a:endParaRPr>
          </a:p>
          <a:p>
            <a:pPr marL="285750" marR="0" lvl="0" indent="-285750"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altLang="en-US" sz="2000" dirty="0">
                <a:solidFill>
                  <a:prstClr val="white"/>
                </a:solidFill>
              </a:rPr>
              <a:t>A subquery is a query inside a query.</a:t>
            </a:r>
          </a:p>
          <a:p>
            <a:pPr marL="285750" marR="0" lvl="0" indent="-285750"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altLang="en-US" sz="2000" dirty="0">
                <a:solidFill>
                  <a:prstClr val="white"/>
                </a:solidFill>
              </a:rPr>
              <a:t>Logically, the engine calls the subquery when evaluating</a:t>
            </a:r>
            <a:br>
              <a:rPr lang="en-US" altLang="en-US" sz="2000" dirty="0">
                <a:solidFill>
                  <a:prstClr val="white"/>
                </a:solidFill>
              </a:rPr>
            </a:br>
            <a:r>
              <a:rPr lang="en-US" altLang="en-US" sz="2000" dirty="0">
                <a:solidFill>
                  <a:prstClr val="white"/>
                </a:solidFill>
              </a:rPr>
              <a:t>every row in processing.</a:t>
            </a:r>
          </a:p>
          <a:p>
            <a:pPr marL="285750" marR="0" lvl="0" indent="-285750"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altLang="en-US" sz="2000" dirty="0">
                <a:solidFill>
                  <a:prstClr val="white"/>
                </a:solidFill>
              </a:rPr>
              <a:t>Correlation means properties from the outer row being evaluated are inputs to the inner query.</a:t>
            </a:r>
          </a:p>
          <a:p>
            <a:pPr marL="285750" marR="0" lvl="0" indent="-285750"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altLang="en-US" sz="2000" dirty="0">
                <a:solidFill>
                  <a:prstClr val="white"/>
                </a:solidFill>
              </a:rPr>
              <a:t>Subqueries:</a:t>
            </a:r>
          </a:p>
          <a:p>
            <a:pPr marL="1028700" lvl="1">
              <a:buFont typeface="Arial" panose="020B0604020202020204" pitchFamily="34" charset="0"/>
              <a:buChar char="•"/>
            </a:pPr>
            <a:r>
              <a:rPr lang="en-US" altLang="en-US" sz="2000" dirty="0">
                <a:solidFill>
                  <a:prstClr val="white"/>
                </a:solidFill>
              </a:rPr>
              <a:t> Return tables if in the FROM clause.</a:t>
            </a:r>
          </a:p>
          <a:p>
            <a:pPr marL="1028700" lvl="1">
              <a:buFont typeface="Arial" panose="020B0604020202020204" pitchFamily="34" charset="0"/>
              <a:buChar char="•"/>
            </a:pPr>
            <a:r>
              <a:rPr lang="en-US" altLang="en-US" sz="2000" dirty="0">
                <a:solidFill>
                  <a:prstClr val="white"/>
                </a:solidFill>
              </a:rPr>
              <a:t>Scalars in the SELECT clause.</a:t>
            </a:r>
          </a:p>
          <a:p>
            <a:pPr marL="1028700" lvl="1">
              <a:buFont typeface="Arial" panose="020B0604020202020204" pitchFamily="34" charset="0"/>
              <a:buChar char="•"/>
            </a:pPr>
            <a:r>
              <a:rPr lang="en-US" altLang="en-US" sz="2000" dirty="0">
                <a:solidFill>
                  <a:prstClr val="white"/>
                </a:solidFill>
              </a:rPr>
              <a:t>Tables or scalars depending on the comparison operator in WHERE.</a:t>
            </a:r>
          </a:p>
          <a:p>
            <a:pPr marL="285750" marR="0" lvl="0" indent="-285750"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altLang="en-US" sz="1600" b="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31A7024F-4698-5D4E-B5B9-C7CD5D67181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a:t>
            </a:r>
            <a:r>
              <a:rPr lang="en-US" altLang="en-US" sz="800" b="1" dirty="0">
                <a:solidFill>
                  <a:prstClr val="white"/>
                </a:solidFill>
              </a:rPr>
              <a:t>4</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433554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r>
              <a:rPr lang="en-US" altLang="en-US" dirty="0"/>
              <a:t>Subqueries in the From Clause</a:t>
            </a:r>
          </a:p>
        </p:txBody>
      </p:sp>
      <p:sp>
        <p:nvSpPr>
          <p:cNvPr id="44034" name="Rectangle 3"/>
          <p:cNvSpPr>
            <a:spLocks noGrp="1" noChangeArrowheads="1"/>
          </p:cNvSpPr>
          <p:nvPr>
            <p:ph type="body" idx="1"/>
          </p:nvPr>
        </p:nvSpPr>
        <p:spPr>
          <a:xfrm>
            <a:off x="1719263" y="802434"/>
            <a:ext cx="5582621" cy="3657600"/>
          </a:xfrm>
        </p:spPr>
        <p:txBody>
          <a:bodyPr/>
          <a:lstStyle/>
          <a:p>
            <a:pPr>
              <a:tabLst>
                <a:tab pos="859631" algn="l"/>
                <a:tab pos="1206104" algn="l"/>
                <a:tab pos="1283494" algn="l"/>
              </a:tabLst>
            </a:pPr>
            <a:r>
              <a:rPr lang="en-US" altLang="en-US" dirty="0"/>
              <a:t>SQL allows a subquery expression to be used in the </a:t>
            </a:r>
            <a:r>
              <a:rPr lang="en-US" altLang="en-US" b="1" dirty="0"/>
              <a:t>from </a:t>
            </a:r>
            <a:r>
              <a:rPr lang="en-US" altLang="en-US" dirty="0"/>
              <a:t>clause</a:t>
            </a:r>
          </a:p>
          <a:p>
            <a:pPr>
              <a:tabLst>
                <a:tab pos="859631" algn="l"/>
                <a:tab pos="1206104" algn="l"/>
                <a:tab pos="1283494" algn="l"/>
              </a:tabLst>
            </a:pPr>
            <a:r>
              <a:rPr lang="en-US" altLang="en-US" dirty="0"/>
              <a:t>Find the average instructors’ salaries of those departments where the average salary is greater than $42,000.”</a:t>
            </a:r>
          </a:p>
          <a:p>
            <a:pPr lvl="1">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 </a:t>
            </a:r>
            <a:r>
              <a:rPr lang="en-US" altLang="en-US" i="1" dirty="0" err="1"/>
              <a:t>avg_salary</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br>
              <a:rPr lang="en-US" altLang="en-US" dirty="0"/>
            </a:br>
            <a:r>
              <a:rPr lang="en-US" altLang="en-US" b="1" dirty="0"/>
              <a:t>where </a:t>
            </a:r>
            <a:r>
              <a:rPr lang="en-US" altLang="en-US" i="1" dirty="0" err="1"/>
              <a:t>avg_salary</a:t>
            </a:r>
            <a:r>
              <a:rPr lang="en-US" altLang="en-US" i="1" dirty="0"/>
              <a:t> </a:t>
            </a:r>
            <a:r>
              <a:rPr lang="en-US" altLang="en-US" dirty="0"/>
              <a:t>&gt; 42000;</a:t>
            </a:r>
          </a:p>
          <a:p>
            <a:pPr>
              <a:tabLst>
                <a:tab pos="859631" algn="l"/>
                <a:tab pos="1206104" algn="l"/>
                <a:tab pos="1283494" algn="l"/>
              </a:tabLst>
            </a:pPr>
            <a:r>
              <a:rPr lang="en-US" altLang="en-US" dirty="0"/>
              <a:t>Note that we do not need to use the </a:t>
            </a:r>
            <a:r>
              <a:rPr lang="en-US" altLang="en-US" b="1" dirty="0"/>
              <a:t>having </a:t>
            </a:r>
            <a:r>
              <a:rPr lang="en-US" altLang="en-US" dirty="0"/>
              <a:t>clause</a:t>
            </a:r>
          </a:p>
          <a:p>
            <a:pPr>
              <a:tabLst>
                <a:tab pos="859631" algn="l"/>
                <a:tab pos="1206104" algn="l"/>
                <a:tab pos="1283494" algn="l"/>
              </a:tabLst>
            </a:pPr>
            <a:r>
              <a:rPr lang="en-US" altLang="en-US" dirty="0"/>
              <a:t>Another way to write above query</a:t>
            </a:r>
          </a:p>
          <a:p>
            <a:pPr marL="0" indent="0">
              <a:buNone/>
              <a:tabLst>
                <a:tab pos="859631" algn="l"/>
                <a:tab pos="1206104" algn="l"/>
                <a:tab pos="1283494" algn="l"/>
              </a:tabLst>
            </a:pPr>
            <a:r>
              <a:rPr lang="en-US" altLang="en-US" sz="600" dirty="0"/>
              <a:t> </a:t>
            </a:r>
          </a:p>
          <a:p>
            <a:pPr lvl="1">
              <a:spcBef>
                <a:spcPts val="0"/>
              </a:spcBef>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 </a:t>
            </a:r>
          </a:p>
          <a:p>
            <a:pPr lvl="1">
              <a:spcBef>
                <a:spcPts val="0"/>
              </a:spcBef>
              <a:buNone/>
              <a:tabLst>
                <a:tab pos="859631" algn="l"/>
                <a:tab pos="1206104" algn="l"/>
                <a:tab pos="1283494" algn="l"/>
              </a:tabLst>
            </a:pPr>
            <a:r>
              <a:rPr lang="en-US" altLang="en-US" b="1" dirty="0"/>
              <a:t>                as </a:t>
            </a:r>
            <a:r>
              <a:rPr lang="en-US" altLang="en-US" i="1" dirty="0" err="1"/>
              <a:t>dept_avg</a:t>
            </a:r>
            <a:r>
              <a:rPr lang="en-US" altLang="en-US" i="1" dirty="0"/>
              <a:t> </a:t>
            </a:r>
            <a:r>
              <a:rPr lang="en-US" altLang="en-US" dirty="0"/>
              <a:t>(</a:t>
            </a:r>
            <a:r>
              <a:rPr lang="en-US" altLang="en-US" i="1" dirty="0"/>
              <a:t>dept_name</a:t>
            </a:r>
            <a:r>
              <a:rPr lang="en-US" altLang="en-US" dirty="0"/>
              <a:t>, </a:t>
            </a:r>
            <a:r>
              <a:rPr lang="en-US" altLang="en-US" i="1" dirty="0" err="1"/>
              <a:t>avg_salary</a:t>
            </a:r>
            <a:r>
              <a:rPr lang="en-US" altLang="en-US" dirty="0"/>
              <a:t>)</a:t>
            </a:r>
          </a:p>
          <a:p>
            <a:pPr lvl="1">
              <a:spcBef>
                <a:spcPts val="0"/>
              </a:spcBef>
              <a:buNone/>
              <a:tabLst>
                <a:tab pos="859631" algn="l"/>
                <a:tab pos="1206104" algn="l"/>
                <a:tab pos="1283494" algn="l"/>
              </a:tabLst>
            </a:pPr>
            <a:r>
              <a:rPr lang="en-US" altLang="en-US" b="1" dirty="0"/>
              <a:t>    where </a:t>
            </a:r>
            <a:r>
              <a:rPr lang="en-US" altLang="en-US" i="1" dirty="0" err="1"/>
              <a:t>avg_salary</a:t>
            </a:r>
            <a:r>
              <a:rPr lang="en-US" altLang="en-US" i="1" dirty="0"/>
              <a:t> </a:t>
            </a:r>
            <a:r>
              <a:rPr lang="en-US" altLang="en-US" dirty="0"/>
              <a:t>&gt; 42000;</a:t>
            </a:r>
          </a:p>
          <a:p>
            <a:pPr>
              <a:tabLst>
                <a:tab pos="859631" algn="l"/>
                <a:tab pos="1206104" algn="l"/>
                <a:tab pos="1283494" algn="l"/>
              </a:tabLst>
            </a:pPr>
            <a:endParaRPr lang="en-US" altLang="en-US" dirty="0"/>
          </a:p>
          <a:p>
            <a:pPr>
              <a:buNone/>
              <a:tabLst>
                <a:tab pos="859631" algn="l"/>
                <a:tab pos="1206104" algn="l"/>
                <a:tab pos="1283494" algn="l"/>
              </a:tabLst>
            </a:pPr>
            <a:endParaRPr lang="en-US" altLang="en-US" dirty="0"/>
          </a:p>
        </p:txBody>
      </p:sp>
    </p:spTree>
    <p:extLst>
      <p:ext uri="{BB962C8B-B14F-4D97-AF65-F5344CB8AC3E}">
        <p14:creationId xmlns:p14="http://schemas.microsoft.com/office/powerpoint/2010/main" val="39793329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altLang="en-US" dirty="0"/>
              <a:t>Scalar Subquery</a:t>
            </a:r>
          </a:p>
        </p:txBody>
      </p:sp>
      <p:sp>
        <p:nvSpPr>
          <p:cNvPr id="60418" name="Rectangle 3"/>
          <p:cNvSpPr>
            <a:spLocks noGrp="1" noChangeArrowheads="1"/>
          </p:cNvSpPr>
          <p:nvPr>
            <p:ph type="body" idx="1"/>
          </p:nvPr>
        </p:nvSpPr>
        <p:spPr>
          <a:xfrm>
            <a:off x="1719262" y="820342"/>
            <a:ext cx="5659946" cy="3541347"/>
          </a:xfrm>
        </p:spPr>
        <p:txBody>
          <a:bodyPr/>
          <a:lstStyle/>
          <a:p>
            <a:r>
              <a:rPr lang="en-US" altLang="en-US" dirty="0"/>
              <a:t>Scalar subquery is one which is used where a single value is expected</a:t>
            </a:r>
          </a:p>
          <a:p>
            <a:r>
              <a:rPr lang="en-US" altLang="en-US" dirty="0"/>
              <a:t>List all departments along with the number of instructors in each department</a:t>
            </a:r>
          </a:p>
          <a:p>
            <a:pPr>
              <a:buFont typeface="Monotype Sorts" charset="2"/>
              <a:buNone/>
            </a:pPr>
            <a:r>
              <a:rPr lang="en-US" altLang="en-US" b="1" dirty="0"/>
              <a:t>	select </a:t>
            </a:r>
            <a:r>
              <a:rPr lang="en-US" altLang="en-US" i="1" dirty="0"/>
              <a:t>dept_name</a:t>
            </a:r>
            <a:r>
              <a:rPr lang="en-US" altLang="en-US" dirty="0"/>
              <a:t>, </a:t>
            </a:r>
            <a:br>
              <a:rPr lang="en-US" altLang="en-US" dirty="0"/>
            </a:br>
            <a:r>
              <a:rPr lang="en-US" altLang="en-US" dirty="0"/>
              <a:t>             ( </a:t>
            </a:r>
            <a:r>
              <a:rPr lang="en-US" altLang="en-US" b="1" dirty="0"/>
              <a:t>select count</a:t>
            </a:r>
            <a:r>
              <a:rPr lang="en-US" altLang="en-US" dirty="0"/>
              <a:t>(*) </a:t>
            </a:r>
            <a:br>
              <a:rPr lang="en-US" altLang="en-US" dirty="0"/>
            </a:br>
            <a:r>
              <a:rPr lang="en-US" altLang="en-US" dirty="0"/>
              <a:t>                </a:t>
            </a:r>
            <a:r>
              <a:rPr lang="en-US" altLang="en-US" b="1" dirty="0"/>
              <a:t>from </a:t>
            </a:r>
            <a:r>
              <a:rPr lang="en-US" altLang="en-US" i="1" dirty="0"/>
              <a:t>instructor </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dept_name</a:t>
            </a:r>
            <a:r>
              <a:rPr lang="en-US" altLang="en-US" i="1" dirty="0"/>
              <a:t> </a:t>
            </a:r>
            <a:r>
              <a:rPr lang="en-US" altLang="en-US" dirty="0"/>
              <a:t>= </a:t>
            </a:r>
            <a:r>
              <a:rPr lang="en-US" altLang="en-US" i="1" dirty="0" err="1"/>
              <a:t>instructor</a:t>
            </a:r>
            <a:r>
              <a:rPr lang="en-US" altLang="en-US" dirty="0" err="1"/>
              <a:t>.</a:t>
            </a:r>
            <a:r>
              <a:rPr lang="en-US" altLang="en-US" i="1" dirty="0" err="1"/>
              <a:t>dept_name</a:t>
            </a:r>
            <a:r>
              <a:rPr lang="en-US" altLang="en-US" dirty="0"/>
              <a:t>)</a:t>
            </a:r>
            <a:br>
              <a:rPr lang="en-US" altLang="en-US" dirty="0"/>
            </a:br>
            <a:r>
              <a:rPr lang="en-US" altLang="en-US" dirty="0"/>
              <a:t>             </a:t>
            </a:r>
            <a:r>
              <a:rPr lang="en-US" altLang="en-US" b="1" dirty="0"/>
              <a:t>as </a:t>
            </a:r>
            <a:r>
              <a:rPr lang="en-US" altLang="en-US" i="1" dirty="0" err="1"/>
              <a:t>num_instructors</a:t>
            </a:r>
            <a:br>
              <a:rPr lang="en-US" altLang="en-US" i="1" dirty="0"/>
            </a:br>
            <a:r>
              <a:rPr lang="en-US" altLang="en-US" b="1" dirty="0"/>
              <a:t>from </a:t>
            </a:r>
            <a:r>
              <a:rPr lang="en-US" altLang="en-US" i="1" dirty="0"/>
              <a:t>department</a:t>
            </a:r>
            <a:r>
              <a:rPr lang="en-US" altLang="en-US" dirty="0"/>
              <a:t>;</a:t>
            </a:r>
          </a:p>
          <a:p>
            <a:r>
              <a:rPr lang="en-US" altLang="en-US" dirty="0"/>
              <a:t>Runtime error if subquery returns more than one result tuple</a:t>
            </a:r>
          </a:p>
        </p:txBody>
      </p:sp>
    </p:spTree>
    <p:extLst>
      <p:ext uri="{BB962C8B-B14F-4D97-AF65-F5344CB8AC3E}">
        <p14:creationId xmlns:p14="http://schemas.microsoft.com/office/powerpoint/2010/main" val="14821257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(Required for HW 2)</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a:t>
            </a:r>
            <a:r>
              <a:rPr lang="en-US" altLang="en-US" sz="800" b="1" dirty="0">
                <a:solidFill>
                  <a:prstClr val="white"/>
                </a:solidFill>
              </a:rPr>
              <a:t>4</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697061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Functions and Procedures</a:t>
            </a:r>
          </a:p>
        </p:txBody>
      </p:sp>
      <p:sp>
        <p:nvSpPr>
          <p:cNvPr id="34819" name="Rectangle 3"/>
          <p:cNvSpPr>
            <a:spLocks noGrp="1" noChangeArrowheads="1"/>
          </p:cNvSpPr>
          <p:nvPr>
            <p:ph type="body" idx="1"/>
          </p:nvPr>
        </p:nvSpPr>
        <p:spPr>
          <a:xfrm>
            <a:off x="1719263" y="851297"/>
            <a:ext cx="5769052" cy="3657600"/>
          </a:xfrm>
        </p:spPr>
        <p:txBody>
          <a:bodyPr/>
          <a:lstStyle/>
          <a:p>
            <a:r>
              <a:rPr lang="en-US" altLang="en-US" dirty="0"/>
              <a:t>Functions and procedures allow  “business logic”  to be stored in the database and executed from SQL statements.</a:t>
            </a:r>
          </a:p>
          <a:p>
            <a:r>
              <a:rPr lang="en-US" altLang="en-US" dirty="0"/>
              <a:t>These can be defined either by the procedural component of SQL or  by an external programming language such as Java, C, or C++.</a:t>
            </a:r>
          </a:p>
          <a:p>
            <a:r>
              <a:rPr lang="en-US" altLang="en-US" dirty="0"/>
              <a:t>The syntax we present here is defined by the SQL standard.</a:t>
            </a:r>
          </a:p>
          <a:p>
            <a:pPr lvl="1"/>
            <a:r>
              <a:rPr lang="en-US" altLang="en-US" dirty="0">
                <a:ea typeface="ＭＳ Ｐゴシック" panose="020B0600070205080204" pitchFamily="34" charset="-128"/>
              </a:rPr>
              <a:t>Most databases implement nonstandard versions of this syntax.</a:t>
            </a:r>
          </a:p>
          <a:p>
            <a:endParaRPr lang="en-US" altLang="en-US" dirty="0"/>
          </a:p>
        </p:txBody>
      </p:sp>
      <p:sp>
        <p:nvSpPr>
          <p:cNvPr id="2" name="TextBox 1">
            <a:extLst>
              <a:ext uri="{FF2B5EF4-FFF2-40B4-BE49-F238E27FC236}">
                <a16:creationId xmlns:a16="http://schemas.microsoft.com/office/drawing/2014/main" id="{950AC113-F318-1B47-B21B-7CEF3D27F46D}"/>
              </a:ext>
            </a:extLst>
          </p:cNvPr>
          <p:cNvSpPr txBox="1"/>
          <p:nvPr/>
        </p:nvSpPr>
        <p:spPr>
          <a:xfrm>
            <a:off x="381000" y="2477572"/>
            <a:ext cx="7246792" cy="2031325"/>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The programming language, runtime and tools for functions, procedures</a:t>
            </a:r>
            <a:br>
              <a:rPr lang="en-US" dirty="0">
                <a:solidFill>
                  <a:srgbClr val="FF0000"/>
                </a:solidFill>
              </a:rPr>
            </a:br>
            <a:r>
              <a:rPr lang="en-US" dirty="0">
                <a:solidFill>
                  <a:srgbClr val="FF0000"/>
                </a:solidFill>
              </a:rPr>
              <a:t>and triggers are not easy to use.</a:t>
            </a:r>
          </a:p>
          <a:p>
            <a:pPr marL="285750" indent="-285750">
              <a:buFont typeface="Arial" panose="020B0604020202020204" pitchFamily="34" charset="0"/>
              <a:buChar char="•"/>
            </a:pPr>
            <a:r>
              <a:rPr lang="en-US" dirty="0">
                <a:solidFill>
                  <a:srgbClr val="FF0000"/>
                </a:solidFill>
              </a:rPr>
              <a:t>My view is that calling external functions is an anti-pattern (bad idea).</a:t>
            </a:r>
          </a:p>
          <a:p>
            <a:pPr marL="742950" lvl="1" indent="-285750">
              <a:buFont typeface="Arial" panose="020B0604020202020204" pitchFamily="34" charset="0"/>
              <a:buChar char="•"/>
            </a:pPr>
            <a:r>
              <a:rPr lang="en-US" dirty="0">
                <a:solidFill>
                  <a:srgbClr val="FF0000"/>
                </a:solidFill>
              </a:rPr>
              <a:t>External code degrades the reliability, security and performance of</a:t>
            </a:r>
            <a:br>
              <a:rPr lang="en-US" dirty="0">
                <a:solidFill>
                  <a:srgbClr val="FF0000"/>
                </a:solidFill>
              </a:rPr>
            </a:br>
            <a:r>
              <a:rPr lang="en-US" dirty="0">
                <a:solidFill>
                  <a:srgbClr val="FF0000"/>
                </a:solidFill>
              </a:rPr>
              <a:t>the database.</a:t>
            </a:r>
          </a:p>
          <a:p>
            <a:pPr marL="742950" lvl="1" indent="-285750">
              <a:buFont typeface="Arial" panose="020B0604020202020204" pitchFamily="34" charset="0"/>
              <a:buChar char="•"/>
            </a:pPr>
            <a:r>
              <a:rPr lang="en-US" dirty="0">
                <a:solidFill>
                  <a:srgbClr val="FF0000"/>
                </a:solidFill>
              </a:rPr>
              <a:t>Databases are often mission critical and the heart of environments.</a:t>
            </a:r>
          </a:p>
        </p:txBody>
      </p:sp>
    </p:spTree>
    <p:extLst>
      <p:ext uri="{BB962C8B-B14F-4D97-AF65-F5344CB8AC3E}">
        <p14:creationId xmlns:p14="http://schemas.microsoft.com/office/powerpoint/2010/main" val="17197606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Declaring SQL Functions</a:t>
            </a:r>
          </a:p>
        </p:txBody>
      </p:sp>
      <p:sp>
        <p:nvSpPr>
          <p:cNvPr id="35843" name="Rectangle 3"/>
          <p:cNvSpPr>
            <a:spLocks noGrp="1" noChangeArrowheads="1"/>
          </p:cNvSpPr>
          <p:nvPr>
            <p:ph type="body" idx="1"/>
          </p:nvPr>
        </p:nvSpPr>
        <p:spPr>
          <a:xfrm>
            <a:off x="1719263" y="804863"/>
            <a:ext cx="5831681" cy="3677841"/>
          </a:xfrm>
        </p:spPr>
        <p:txBody>
          <a:bodyPr/>
          <a:lstStyle/>
          <a:p>
            <a:pPr>
              <a:tabLst>
                <a:tab pos="602456" algn="l"/>
                <a:tab pos="1027510" algn="l"/>
                <a:tab pos="1584722" algn="l"/>
              </a:tabLst>
            </a:pPr>
            <a:r>
              <a:rPr lang="en-US" altLang="en-US" dirty="0"/>
              <a:t>Define a function that, given the name of a department, returns the count of the number of instructors in that department.</a:t>
            </a:r>
          </a:p>
          <a:p>
            <a:pPr>
              <a:buNone/>
              <a:tabLst>
                <a:tab pos="602456" algn="l"/>
                <a:tab pos="1027510" algn="l"/>
                <a:tab pos="1584722" algn="l"/>
              </a:tabLst>
            </a:pPr>
            <a:r>
              <a:rPr lang="en-US" altLang="en-US" sz="1200" b="1" dirty="0"/>
              <a:t>             </a:t>
            </a:r>
            <a:r>
              <a:rPr lang="en-US" altLang="en-US" b="1" dirty="0"/>
              <a:t>create function </a:t>
            </a:r>
            <a:r>
              <a:rPr lang="en-US" altLang="en-US" i="1" dirty="0" err="1"/>
              <a:t>dept_count</a:t>
            </a:r>
            <a:r>
              <a:rPr lang="en-US" altLang="en-US" i="1" dirty="0"/>
              <a:t> </a:t>
            </a:r>
            <a:r>
              <a:rPr lang="en-US" altLang="en-US" dirty="0"/>
              <a:t>(</a:t>
            </a:r>
            <a:r>
              <a:rPr lang="en-US" altLang="en-US" i="1" dirty="0" err="1"/>
              <a:t>dept_name</a:t>
            </a:r>
            <a:r>
              <a:rPr lang="en-US" altLang="en-US" i="1" dirty="0"/>
              <a:t> </a:t>
            </a:r>
            <a:r>
              <a:rPr lang="en-US" altLang="en-US" b="1" dirty="0"/>
              <a:t>varchar</a:t>
            </a:r>
            <a:r>
              <a:rPr lang="en-US" altLang="en-US" dirty="0"/>
              <a:t>(20))</a:t>
            </a:r>
            <a:br>
              <a:rPr lang="en-US" altLang="en-US" b="1" dirty="0"/>
            </a:br>
            <a:r>
              <a:rPr lang="en-US" altLang="en-US" sz="1200" b="1" dirty="0"/>
              <a:t>                </a:t>
            </a:r>
            <a:r>
              <a:rPr lang="en-US" altLang="en-US" b="1" dirty="0"/>
              <a:t>returns integer</a:t>
            </a:r>
            <a:br>
              <a:rPr lang="en-US" altLang="en-US" b="1" dirty="0"/>
            </a:br>
            <a:r>
              <a:rPr lang="en-US" altLang="en-US" b="1" dirty="0"/>
              <a:t>               begin</a:t>
            </a:r>
            <a:br>
              <a:rPr lang="en-US" altLang="en-US" b="1" dirty="0"/>
            </a:br>
            <a:r>
              <a:rPr lang="en-US" altLang="en-US" b="1" dirty="0"/>
              <a:t>               declare </a:t>
            </a:r>
            <a:r>
              <a:rPr lang="en-US" altLang="en-US" i="1" dirty="0" err="1"/>
              <a:t>d_count</a:t>
            </a:r>
            <a:r>
              <a:rPr lang="en-US" altLang="en-US" i="1" dirty="0"/>
              <a:t>  </a:t>
            </a:r>
            <a:r>
              <a:rPr lang="en-US" altLang="en-US" b="1" dirty="0"/>
              <a:t>integer;</a:t>
            </a:r>
            <a:br>
              <a:rPr lang="en-US" altLang="en-US" b="1" dirty="0"/>
            </a:br>
            <a:r>
              <a:rPr lang="en-US" altLang="en-US" b="1" dirty="0"/>
              <a:t>                      select count </a:t>
            </a:r>
            <a:r>
              <a:rPr lang="en-US" altLang="en-US" dirty="0"/>
              <a:t>(</a:t>
            </a:r>
            <a:r>
              <a:rPr lang="en-US" altLang="en-US" i="1" dirty="0"/>
              <a:t>* </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dept_name</a:t>
            </a:r>
            <a:br>
              <a:rPr lang="en-US" altLang="en-US" i="1" dirty="0"/>
            </a:br>
            <a:r>
              <a:rPr lang="en-US" altLang="en-US" i="1" dirty="0"/>
              <a:t>               </a:t>
            </a:r>
            <a:r>
              <a:rPr lang="en-US" altLang="en-US" b="1" dirty="0"/>
              <a:t>return </a:t>
            </a:r>
            <a:r>
              <a:rPr lang="en-US" altLang="en-US" i="1" dirty="0" err="1"/>
              <a:t>d_count</a:t>
            </a:r>
            <a:r>
              <a:rPr lang="en-US" altLang="en-US" i="1" dirty="0"/>
              <a:t>;</a:t>
            </a:r>
            <a:br>
              <a:rPr lang="en-US" altLang="en-US" i="1" dirty="0"/>
            </a:br>
            <a:r>
              <a:rPr lang="en-US" altLang="en-US" i="1" dirty="0"/>
              <a:t>       </a:t>
            </a:r>
            <a:r>
              <a:rPr lang="en-US" altLang="en-US" b="1" dirty="0"/>
              <a:t>end</a:t>
            </a:r>
          </a:p>
          <a:p>
            <a:pPr>
              <a:tabLst>
                <a:tab pos="602456" algn="l"/>
                <a:tab pos="1027510" algn="l"/>
                <a:tab pos="1584722" algn="l"/>
              </a:tabLst>
            </a:pPr>
            <a:r>
              <a:rPr lang="en-US" altLang="en-US" dirty="0"/>
              <a:t>The function </a:t>
            </a:r>
            <a:r>
              <a:rPr lang="en-US" altLang="en-US" i="1" dirty="0" err="1"/>
              <a:t>dept_</a:t>
            </a:r>
            <a:r>
              <a:rPr lang="en-US" altLang="en-US" dirty="0" err="1"/>
              <a:t>count</a:t>
            </a:r>
            <a:r>
              <a:rPr lang="en-US" altLang="en-US" dirty="0"/>
              <a:t> can be used to find the department names and budget of all departments with more that 12 instructors.</a:t>
            </a:r>
          </a:p>
          <a:p>
            <a:pPr>
              <a:buNone/>
              <a:tabLst>
                <a:tab pos="602456" algn="l"/>
                <a:tab pos="1027510" algn="l"/>
                <a:tab pos="1584722" algn="l"/>
              </a:tabLst>
            </a:pPr>
            <a:r>
              <a:rPr lang="en-US" altLang="en-US" dirty="0"/>
              <a:t>		</a:t>
            </a:r>
            <a:r>
              <a:rPr lang="en-US" altLang="en-US" b="1" dirty="0"/>
              <a:t>select </a:t>
            </a:r>
            <a:r>
              <a:rPr lang="en-US" altLang="en-US" i="1" dirty="0" err="1"/>
              <a:t>dept_name</a:t>
            </a:r>
            <a:r>
              <a:rPr lang="en-US" altLang="en-US" i="1" dirty="0"/>
              <a:t>, budget</a:t>
            </a:r>
            <a:br>
              <a:rPr lang="en-US" altLang="en-US" i="1" dirty="0"/>
            </a:br>
            <a:r>
              <a:rPr lang="en-US" altLang="en-US" i="1" dirty="0"/>
              <a:t>	</a:t>
            </a:r>
            <a:r>
              <a:rPr lang="en-US" altLang="en-US" b="1" dirty="0"/>
              <a:t>from</a:t>
            </a:r>
            <a:r>
              <a:rPr lang="en-US" altLang="en-US" i="1" dirty="0"/>
              <a:t> department</a:t>
            </a:r>
            <a:br>
              <a:rPr lang="en-US" altLang="en-US" i="1" dirty="0"/>
            </a:br>
            <a:r>
              <a:rPr lang="en-US" altLang="en-US" i="1" dirty="0"/>
              <a:t>	</a:t>
            </a:r>
            <a:r>
              <a:rPr lang="en-US" altLang="en-US" b="1" dirty="0"/>
              <a:t>where </a:t>
            </a:r>
            <a:r>
              <a:rPr lang="en-US" altLang="en-US" i="1" dirty="0" err="1"/>
              <a:t>dept_</a:t>
            </a:r>
            <a:r>
              <a:rPr lang="en-US" altLang="en-US" dirty="0" err="1"/>
              <a:t>count</a:t>
            </a:r>
            <a:r>
              <a:rPr lang="en-US" altLang="en-US" dirty="0"/>
              <a:t> (</a:t>
            </a:r>
            <a:r>
              <a:rPr lang="en-US" altLang="en-US" i="1" dirty="0" err="1"/>
              <a:t>dept_name</a:t>
            </a:r>
            <a:r>
              <a:rPr lang="en-US" altLang="en-US" i="1" dirty="0"/>
              <a:t> </a:t>
            </a:r>
            <a:r>
              <a:rPr lang="en-US" altLang="en-US" dirty="0"/>
              <a:t>) &gt; 12</a:t>
            </a:r>
            <a:endParaRPr lang="en-US" altLang="en-US" i="1" dirty="0"/>
          </a:p>
        </p:txBody>
      </p:sp>
    </p:spTree>
    <p:extLst>
      <p:ext uri="{BB962C8B-B14F-4D97-AF65-F5344CB8AC3E}">
        <p14:creationId xmlns:p14="http://schemas.microsoft.com/office/powerpoint/2010/main" val="75553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316E4E-151B-714D-9ABF-64D358A9EF92}"/>
              </a:ext>
            </a:extLst>
          </p:cNvPr>
          <p:cNvSpPr>
            <a:spLocks noGrp="1"/>
          </p:cNvSpPr>
          <p:nvPr>
            <p:ph type="title"/>
          </p:nvPr>
        </p:nvSpPr>
        <p:spPr/>
        <p:txBody>
          <a:bodyPr/>
          <a:lstStyle/>
          <a:p>
            <a:r>
              <a:rPr lang="en-US" sz="2800" dirty="0"/>
              <a:t>Concepts</a:t>
            </a:r>
            <a:r>
              <a:rPr lang="en-US" sz="1800" dirty="0"/>
              <a:t> (</a:t>
            </a:r>
            <a:r>
              <a:rPr lang="en-US" sz="1200" dirty="0"/>
              <a:t>https://</a:t>
            </a:r>
            <a:r>
              <a:rPr lang="en-US" sz="1200" dirty="0" err="1"/>
              <a:t>www.slideshare.net</a:t>
            </a:r>
            <a:r>
              <a:rPr lang="en-US" sz="1200" dirty="0"/>
              <a:t>/</a:t>
            </a:r>
            <a:r>
              <a:rPr lang="en-US" sz="1200" dirty="0" err="1"/>
              <a:t>DagHWanvik</a:t>
            </a:r>
            <a:r>
              <a:rPr lang="en-US" sz="1200" dirty="0"/>
              <a:t>/</a:t>
            </a:r>
            <a:r>
              <a:rPr lang="en-US" sz="1200" dirty="0" err="1"/>
              <a:t>sql</a:t>
            </a:r>
            <a:r>
              <a:rPr lang="en-US" sz="1200" dirty="0"/>
              <a:t>-window-functions-for-</a:t>
            </a:r>
            <a:r>
              <a:rPr lang="en-US" sz="1200" dirty="0" err="1"/>
              <a:t>mysql</a:t>
            </a:r>
            <a:r>
              <a:rPr lang="en-US" sz="1200" dirty="0"/>
              <a:t>)</a:t>
            </a:r>
            <a:endParaRPr lang="en-US" sz="1800" dirty="0"/>
          </a:p>
        </p:txBody>
      </p:sp>
      <p:pic>
        <p:nvPicPr>
          <p:cNvPr id="2" name="Picture 1">
            <a:extLst>
              <a:ext uri="{FF2B5EF4-FFF2-40B4-BE49-F238E27FC236}">
                <a16:creationId xmlns:a16="http://schemas.microsoft.com/office/drawing/2014/main" id="{EEFFE14A-401E-5240-A570-FB9ACB43CE66}"/>
              </a:ext>
            </a:extLst>
          </p:cNvPr>
          <p:cNvPicPr>
            <a:picLocks noChangeAspect="1"/>
          </p:cNvPicPr>
          <p:nvPr/>
        </p:nvPicPr>
        <p:blipFill>
          <a:blip r:embed="rId2"/>
          <a:stretch>
            <a:fillRect/>
          </a:stretch>
        </p:blipFill>
        <p:spPr>
          <a:xfrm>
            <a:off x="457200" y="468528"/>
            <a:ext cx="7451047" cy="4206444"/>
          </a:xfrm>
          <a:prstGeom prst="rect">
            <a:avLst/>
          </a:prstGeom>
        </p:spPr>
      </p:pic>
    </p:spTree>
    <p:extLst>
      <p:ext uri="{BB962C8B-B14F-4D97-AF65-F5344CB8AC3E}">
        <p14:creationId xmlns:p14="http://schemas.microsoft.com/office/powerpoint/2010/main" val="23164161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Table Functions</a:t>
            </a:r>
          </a:p>
        </p:txBody>
      </p:sp>
      <p:sp>
        <p:nvSpPr>
          <p:cNvPr id="38915" name="Rectangle 3"/>
          <p:cNvSpPr>
            <a:spLocks noGrp="1" noChangeArrowheads="1"/>
          </p:cNvSpPr>
          <p:nvPr>
            <p:ph type="body" idx="1"/>
          </p:nvPr>
        </p:nvSpPr>
        <p:spPr>
          <a:xfrm>
            <a:off x="1719263" y="847725"/>
            <a:ext cx="6272213" cy="4131469"/>
          </a:xfrm>
        </p:spPr>
        <p:txBody>
          <a:bodyPr/>
          <a:lstStyle/>
          <a:p>
            <a:pPr>
              <a:defRPr/>
            </a:pPr>
            <a:r>
              <a:rPr lang="en-US" altLang="en-US" dirty="0"/>
              <a:t>The SQL standard supports functions that can return tables as results; such functions are called </a:t>
            </a:r>
            <a:r>
              <a:rPr lang="en-US" altLang="en-US" b="1" dirty="0">
                <a:solidFill>
                  <a:srgbClr val="002060"/>
                </a:solidFill>
              </a:rPr>
              <a:t>table functions</a:t>
            </a:r>
          </a:p>
          <a:p>
            <a:pPr>
              <a:defRPr/>
            </a:pPr>
            <a:r>
              <a:rPr lang="en-US" altLang="en-US" dirty="0"/>
              <a:t>Example: Return all instructors in a given department</a:t>
            </a:r>
          </a:p>
          <a:p>
            <a:pPr>
              <a:buFont typeface="Monotype Sorts" charset="2"/>
              <a:buNone/>
              <a:defRPr/>
            </a:pPr>
            <a:r>
              <a:rPr lang="en-US" altLang="en-US" dirty="0"/>
              <a:t>	</a:t>
            </a:r>
            <a:r>
              <a:rPr lang="en-US" altLang="en-US" b="1" dirty="0"/>
              <a:t>create</a:t>
            </a:r>
            <a:r>
              <a:rPr lang="en-US" altLang="en-US" dirty="0"/>
              <a:t> </a:t>
            </a:r>
            <a:r>
              <a:rPr lang="en-US" altLang="en-US" b="1" dirty="0"/>
              <a:t>function</a:t>
            </a:r>
            <a:r>
              <a:rPr lang="en-US" altLang="en-US" dirty="0"/>
              <a:t> </a:t>
            </a:r>
            <a:r>
              <a:rPr lang="en-US" altLang="en-US" i="1" dirty="0" err="1"/>
              <a:t>instructor_of</a:t>
            </a:r>
            <a:r>
              <a:rPr lang="en-US" altLang="en-US" dirty="0"/>
              <a:t> (</a:t>
            </a:r>
            <a:r>
              <a:rPr lang="en-US" altLang="en-US" i="1" dirty="0"/>
              <a:t>dept_name</a:t>
            </a:r>
            <a:r>
              <a:rPr lang="en-US" altLang="en-US" dirty="0"/>
              <a:t> </a:t>
            </a:r>
            <a:r>
              <a:rPr lang="en-US" altLang="en-US" b="1" dirty="0"/>
              <a:t>char</a:t>
            </a:r>
            <a:r>
              <a:rPr lang="en-US" altLang="en-US" dirty="0"/>
              <a:t>(20))</a:t>
            </a:r>
          </a:p>
          <a:p>
            <a:pPr>
              <a:buFont typeface="Monotype Sorts" charset="2"/>
              <a:buNone/>
              <a:defRPr/>
            </a:pPr>
            <a:r>
              <a:rPr lang="en-US" altLang="en-US" dirty="0"/>
              <a:t>		</a:t>
            </a:r>
            <a:r>
              <a:rPr lang="en-US" altLang="en-US" b="1" dirty="0"/>
              <a:t>returns</a:t>
            </a:r>
            <a:r>
              <a:rPr lang="en-US" altLang="en-US" dirty="0"/>
              <a:t> </a:t>
            </a:r>
            <a:r>
              <a:rPr lang="en-US" altLang="en-US" b="1" dirty="0"/>
              <a:t>table  </a:t>
            </a:r>
            <a:r>
              <a:rPr lang="en-US" altLang="en-US" dirty="0"/>
              <a:t>(</a:t>
            </a:r>
            <a:r>
              <a:rPr lang="en-US" altLang="en-US" b="1" dirty="0"/>
              <a:t> </a:t>
            </a:r>
            <a:r>
              <a:rPr lang="en-US" altLang="en-US" dirty="0"/>
              <a:t> </a:t>
            </a:r>
          </a:p>
          <a:p>
            <a:pPr>
              <a:buFont typeface="Monotype Sorts" charset="2"/>
              <a:buNone/>
              <a:defRPr/>
            </a:pPr>
            <a:r>
              <a:rPr lang="en-US" altLang="en-US" dirty="0"/>
              <a:t>                        </a:t>
            </a:r>
            <a:r>
              <a:rPr lang="en-US" altLang="en-US" i="1" dirty="0"/>
              <a:t>ID </a:t>
            </a:r>
            <a:r>
              <a:rPr lang="en-US" altLang="en-US" b="1" dirty="0" err="1"/>
              <a:t>varchar</a:t>
            </a:r>
            <a:r>
              <a:rPr lang="en-US" altLang="en-US" dirty="0"/>
              <a:t>(5),</a:t>
            </a:r>
            <a:br>
              <a:rPr lang="en-US" altLang="en-US" dirty="0"/>
            </a:br>
            <a:r>
              <a:rPr lang="en-US" altLang="en-US" dirty="0"/>
              <a:t>	          </a:t>
            </a:r>
            <a:r>
              <a:rPr lang="en-US" altLang="en-US" i="1" dirty="0"/>
              <a:t>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dept_name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Font typeface="Monotype Sorts" charset="2"/>
              <a:buNone/>
              <a:defRPr/>
            </a:pPr>
            <a:r>
              <a:rPr lang="en-US" altLang="en-US" dirty="0"/>
              <a:t>	         </a:t>
            </a:r>
            <a:r>
              <a:rPr lang="en-US" altLang="en-US" b="1" dirty="0"/>
              <a:t>return</a:t>
            </a:r>
            <a:r>
              <a:rPr lang="en-US" altLang="en-US" dirty="0"/>
              <a:t> </a:t>
            </a:r>
            <a:r>
              <a:rPr lang="en-US" altLang="en-US" b="1" dirty="0"/>
              <a:t>table</a:t>
            </a:r>
            <a:br>
              <a:rPr lang="en-US" altLang="en-US" dirty="0"/>
            </a:br>
            <a:r>
              <a:rPr lang="en-US" altLang="en-US" dirty="0"/>
              <a:t>	         (</a:t>
            </a:r>
            <a:r>
              <a:rPr lang="en-US" altLang="en-US" b="1" dirty="0"/>
              <a:t>select</a:t>
            </a:r>
            <a:r>
              <a:rPr lang="en-US" altLang="en-US" dirty="0"/>
              <a:t> </a:t>
            </a:r>
            <a:r>
              <a:rPr lang="en-US" altLang="en-US" i="1" dirty="0"/>
              <a:t>ID, name, dept_name, salary</a:t>
            </a:r>
            <a:br>
              <a:rPr lang="en-US" altLang="en-US" dirty="0"/>
            </a:br>
            <a:r>
              <a:rPr lang="en-US" altLang="en-US" dirty="0"/>
              <a:t>	          </a:t>
            </a:r>
            <a:r>
              <a:rPr lang="en-US" altLang="en-US" b="1" dirty="0"/>
              <a:t>from</a:t>
            </a:r>
            <a:r>
              <a:rPr lang="en-US" altLang="en-US" dirty="0"/>
              <a:t> </a:t>
            </a:r>
            <a:r>
              <a:rPr lang="en-US" altLang="en-US" i="1" dirty="0"/>
              <a:t>instructor</a:t>
            </a:r>
            <a:br>
              <a:rPr lang="en-US" altLang="en-US" i="1" dirty="0"/>
            </a:br>
            <a:r>
              <a:rPr lang="en-US" altLang="en-US" dirty="0"/>
              <a:t>	          </a:t>
            </a:r>
            <a:r>
              <a:rPr lang="en-US" altLang="en-US" b="1" dirty="0"/>
              <a:t>where</a:t>
            </a:r>
            <a:r>
              <a:rPr lang="en-US" altLang="en-US" i="1" dirty="0"/>
              <a:t> </a:t>
            </a:r>
            <a:r>
              <a:rPr lang="en-US" altLang="en-US" i="1" dirty="0" err="1"/>
              <a:t>instructor.dept_name</a:t>
            </a:r>
            <a:r>
              <a:rPr lang="en-US" altLang="en-US" i="1" dirty="0"/>
              <a:t> = </a:t>
            </a:r>
            <a:r>
              <a:rPr lang="en-US" altLang="en-US" i="1" dirty="0" err="1"/>
              <a:t>instructor_of.dept_name</a:t>
            </a:r>
            <a:r>
              <a:rPr lang="en-US" altLang="en-US" dirty="0"/>
              <a:t>)</a:t>
            </a:r>
          </a:p>
          <a:p>
            <a:pPr>
              <a:defRPr/>
            </a:pPr>
            <a:r>
              <a:rPr lang="en-US" altLang="en-US" dirty="0"/>
              <a:t>Usage</a:t>
            </a:r>
          </a:p>
          <a:p>
            <a:pPr>
              <a:buFont typeface="Monotype Sorts" charset="2"/>
              <a:buNone/>
              <a:defRPr/>
            </a:pPr>
            <a:r>
              <a:rPr lang="en-US" altLang="en-US" dirty="0"/>
              <a:t>		</a:t>
            </a:r>
            <a:r>
              <a:rPr lang="en-US" altLang="en-US" b="1" dirty="0"/>
              <a:t>select *</a:t>
            </a:r>
            <a:br>
              <a:rPr lang="en-US" altLang="en-US" b="1" dirty="0"/>
            </a:br>
            <a:r>
              <a:rPr lang="en-US" altLang="en-US" b="1" dirty="0"/>
              <a:t>	from table </a:t>
            </a:r>
            <a:r>
              <a:rPr lang="en-US" altLang="en-US" dirty="0"/>
              <a:t>(</a:t>
            </a:r>
            <a:r>
              <a:rPr lang="en-US" altLang="en-US" i="1" dirty="0" err="1"/>
              <a:t>instructor_of</a:t>
            </a:r>
            <a:r>
              <a:rPr lang="en-US" altLang="en-US" i="1" dirty="0"/>
              <a:t> </a:t>
            </a:r>
            <a:r>
              <a:rPr lang="en-US" altLang="en-US" dirty="0"/>
              <a:t>(</a:t>
            </a:r>
            <a:r>
              <a:rPr lang="en-US" altLang="ja-JP" dirty="0"/>
              <a:t>'Music'))</a:t>
            </a:r>
            <a:endParaRPr lang="en-US" altLang="en-US" dirty="0"/>
          </a:p>
        </p:txBody>
      </p:sp>
    </p:spTree>
    <p:extLst>
      <p:ext uri="{BB962C8B-B14F-4D97-AF65-F5344CB8AC3E}">
        <p14:creationId xmlns:p14="http://schemas.microsoft.com/office/powerpoint/2010/main" val="4352388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pPr>
              <a:defRPr/>
            </a:pPr>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(Cont.)</a:t>
            </a:r>
          </a:p>
        </p:txBody>
      </p:sp>
      <p:sp>
        <p:nvSpPr>
          <p:cNvPr id="40963" name="Rectangle 3"/>
          <p:cNvSpPr>
            <a:spLocks noGrp="1" noChangeArrowheads="1"/>
          </p:cNvSpPr>
          <p:nvPr>
            <p:ph type="body" idx="1"/>
          </p:nvPr>
        </p:nvSpPr>
        <p:spPr>
          <a:xfrm>
            <a:off x="1719263" y="851298"/>
            <a:ext cx="5800725" cy="3677840"/>
          </a:xfrm>
        </p:spPr>
        <p:txBody>
          <a:bodyPr/>
          <a:lstStyle/>
          <a:p>
            <a:pPr>
              <a:lnSpc>
                <a:spcPct val="80000"/>
              </a:lnSpc>
            </a:pPr>
            <a:r>
              <a:rPr lang="en-US" altLang="en-US" b="1" dirty="0">
                <a:latin typeface="Tahoma" panose="020B0604030504040204" pitchFamily="34" charset="0"/>
              </a:rPr>
              <a:t>For</a:t>
            </a:r>
            <a:r>
              <a:rPr lang="en-US" altLang="en-US" dirty="0">
                <a:latin typeface="Tahoma" panose="020B0604030504040204" pitchFamily="34" charset="0"/>
              </a:rPr>
              <a:t> loop</a:t>
            </a:r>
          </a:p>
          <a:p>
            <a:pPr lvl="1">
              <a:lnSpc>
                <a:spcPct val="80000"/>
              </a:lnSpc>
            </a:pPr>
            <a:r>
              <a:rPr lang="en-US" altLang="en-US" dirty="0">
                <a:latin typeface="Tahoma" panose="020B0604030504040204" pitchFamily="34" charset="0"/>
                <a:ea typeface="ＭＳ Ｐゴシック" panose="020B0600070205080204" pitchFamily="34" charset="-128"/>
              </a:rPr>
              <a:t>Permits iteration over all results of a query</a:t>
            </a:r>
          </a:p>
          <a:p>
            <a:r>
              <a:rPr lang="en-US" altLang="en-US" dirty="0">
                <a:latin typeface="Tahoma" panose="020B0604030504040204" pitchFamily="34" charset="0"/>
              </a:rPr>
              <a:t>Example:   Find the budget of all departments</a:t>
            </a:r>
            <a:br>
              <a:rPr lang="en-US" altLang="en-US" dirty="0">
                <a:latin typeface="Tahoma" panose="020B0604030504040204" pitchFamily="34" charset="0"/>
              </a:rPr>
            </a:br>
            <a:br>
              <a:rPr lang="en-US" altLang="en-US" dirty="0">
                <a:latin typeface="Tahoma" panose="020B0604030504040204" pitchFamily="34" charset="0"/>
              </a:rPr>
            </a:br>
            <a:r>
              <a:rPr lang="en-US" altLang="en-US" dirty="0">
                <a:latin typeface="Tahoma" panose="020B0604030504040204" pitchFamily="34" charset="0"/>
              </a:rPr>
              <a:t>  </a:t>
            </a:r>
            <a:r>
              <a:rPr lang="en-US" altLang="en-US" b="1" dirty="0"/>
              <a:t>declare </a:t>
            </a:r>
            <a:r>
              <a:rPr lang="en-US" altLang="en-US" i="1" dirty="0"/>
              <a:t>n  </a:t>
            </a:r>
            <a:r>
              <a:rPr lang="en-US" altLang="en-US" b="1" dirty="0"/>
              <a:t>integer default </a:t>
            </a:r>
            <a:r>
              <a:rPr lang="en-US" altLang="en-US" dirty="0"/>
              <a:t>0;</a:t>
            </a:r>
            <a:br>
              <a:rPr lang="en-US" altLang="en-US" dirty="0"/>
            </a:br>
            <a:r>
              <a:rPr lang="en-US" altLang="en-US" dirty="0"/>
              <a:t>  </a:t>
            </a:r>
            <a:r>
              <a:rPr lang="en-US" altLang="en-US" b="1" dirty="0"/>
              <a:t>for </a:t>
            </a:r>
            <a:r>
              <a:rPr lang="en-US" altLang="en-US" i="1" dirty="0"/>
              <a:t>r  </a:t>
            </a:r>
            <a:r>
              <a:rPr lang="en-US" altLang="en-US" b="1" dirty="0"/>
              <a:t>as</a:t>
            </a:r>
            <a:br>
              <a:rPr lang="en-US" altLang="en-US" b="1" dirty="0"/>
            </a:br>
            <a:r>
              <a:rPr lang="en-US" altLang="en-US" b="1" dirty="0"/>
              <a:t>         select </a:t>
            </a:r>
            <a:r>
              <a:rPr lang="en-US" altLang="en-US" i="1" dirty="0"/>
              <a:t>budget </a:t>
            </a:r>
            <a:r>
              <a:rPr lang="en-US" altLang="en-US" b="1" dirty="0"/>
              <a:t>from </a:t>
            </a:r>
            <a:r>
              <a:rPr lang="en-US" altLang="en-US" i="1" dirty="0"/>
              <a:t>department                                                     	</a:t>
            </a:r>
            <a:r>
              <a:rPr lang="en-US" altLang="en-US" b="1" dirty="0"/>
              <a:t>where </a:t>
            </a:r>
            <a:r>
              <a:rPr lang="en-US" altLang="en-US" i="1" dirty="0" err="1"/>
              <a:t>dept_name</a:t>
            </a:r>
            <a:r>
              <a:rPr lang="en-US" altLang="en-US" i="1" dirty="0"/>
              <a:t> = 'Music' </a:t>
            </a:r>
            <a:br>
              <a:rPr lang="en-US" altLang="en-US" dirty="0"/>
            </a:br>
            <a:r>
              <a:rPr lang="en-US" altLang="en-US" dirty="0"/>
              <a:t>   </a:t>
            </a:r>
            <a:r>
              <a:rPr lang="en-US" altLang="en-US" b="1" dirty="0"/>
              <a:t>do</a:t>
            </a:r>
            <a:br>
              <a:rPr lang="en-US" altLang="en-US" b="1" dirty="0"/>
            </a:br>
            <a:r>
              <a:rPr lang="en-US" altLang="en-US" b="1" dirty="0"/>
              <a:t>	       set </a:t>
            </a:r>
            <a:r>
              <a:rPr lang="en-US" altLang="en-US" i="1" dirty="0"/>
              <a:t>n </a:t>
            </a:r>
            <a:r>
              <a:rPr lang="en-US" altLang="en-US" dirty="0"/>
              <a:t>= </a:t>
            </a:r>
            <a:r>
              <a:rPr lang="en-US" altLang="en-US" i="1" dirty="0"/>
              <a:t>n </a:t>
            </a:r>
            <a:r>
              <a:rPr lang="en-US" altLang="en-US" dirty="0"/>
              <a:t>+ </a:t>
            </a:r>
            <a:r>
              <a:rPr lang="en-US" altLang="en-US" dirty="0" err="1"/>
              <a:t>r.</a:t>
            </a:r>
            <a:r>
              <a:rPr lang="en-US" altLang="en-US" i="1" dirty="0" err="1"/>
              <a:t>budget</a:t>
            </a:r>
            <a:br>
              <a:rPr lang="en-US" altLang="en-US" i="1" dirty="0"/>
            </a:br>
            <a:r>
              <a:rPr lang="en-US" altLang="en-US" i="1" dirty="0"/>
              <a:t>   </a:t>
            </a:r>
            <a:r>
              <a:rPr lang="en-US" altLang="en-US" b="1" dirty="0"/>
              <a:t>end for</a:t>
            </a:r>
            <a:endParaRPr lang="en-US" altLang="en-US" dirty="0"/>
          </a:p>
          <a:p>
            <a:endParaRPr lang="en-US" altLang="en-US" dirty="0"/>
          </a:p>
        </p:txBody>
      </p:sp>
      <p:sp>
        <p:nvSpPr>
          <p:cNvPr id="4" name="TextBox 3">
            <a:extLst>
              <a:ext uri="{FF2B5EF4-FFF2-40B4-BE49-F238E27FC236}">
                <a16:creationId xmlns:a16="http://schemas.microsoft.com/office/drawing/2014/main" id="{7E8A2FDD-7143-1644-A245-AF59A03C4DF4}"/>
              </a:ext>
            </a:extLst>
          </p:cNvPr>
          <p:cNvSpPr txBox="1"/>
          <p:nvPr/>
        </p:nvSpPr>
        <p:spPr>
          <a:xfrm>
            <a:off x="298867" y="3396285"/>
            <a:ext cx="4506875" cy="646331"/>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There are various other looping constructs.</a:t>
            </a:r>
          </a:p>
        </p:txBody>
      </p:sp>
    </p:spTree>
    <p:extLst>
      <p:ext uri="{BB962C8B-B14F-4D97-AF65-F5344CB8AC3E}">
        <p14:creationId xmlns:p14="http://schemas.microsoft.com/office/powerpoint/2010/main" val="25275904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 if-then-else</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6089714" cy="3677840"/>
          </a:xfrm>
        </p:spPr>
        <p:txBody>
          <a:bodyPr vert="horz" wrap="square" lIns="68580" tIns="45720" rIns="91440" bIns="45720" numCol="1" anchor="t" anchorCtr="0" compatLnSpc="1">
            <a:prstTxWarp prst="textNoShape">
              <a:avLst/>
            </a:prstTxWarp>
          </a:bodyPr>
          <a:lstStyle/>
          <a:p>
            <a:r>
              <a:rPr lang="en-US" altLang="en-US" dirty="0"/>
              <a:t>Conditional statements  (</a:t>
            </a:r>
            <a:r>
              <a:rPr lang="en-US" altLang="en-US" b="1" dirty="0"/>
              <a:t>if-then-else</a:t>
            </a:r>
            <a:r>
              <a:rPr lang="en-US" altLang="en-US" dirty="0"/>
              <a:t>)</a:t>
            </a:r>
          </a:p>
          <a:p>
            <a:pPr>
              <a:buFont typeface="Monotype Sorts" charset="2"/>
              <a:buNone/>
            </a:pPr>
            <a:r>
              <a:rPr lang="en-US" altLang="en-US" dirty="0"/>
              <a:t>              </a:t>
            </a:r>
            <a:r>
              <a:rPr lang="en-US" altLang="en-US" b="1" dirty="0"/>
              <a:t>if</a:t>
            </a:r>
            <a:r>
              <a:rPr lang="en-US" altLang="en-US" dirty="0"/>
              <a:t> </a:t>
            </a:r>
            <a:r>
              <a:rPr lang="en-US" altLang="en-US" i="1" dirty="0" err="1"/>
              <a:t>boolean</a:t>
            </a:r>
            <a:r>
              <a:rPr lang="en-US" altLang="en-US" i="1" dirty="0"/>
              <a:t>  expression </a:t>
            </a:r>
            <a:br>
              <a:rPr lang="en-US" altLang="en-US" b="1" dirty="0"/>
            </a:br>
            <a:r>
              <a:rPr lang="en-US" altLang="en-US" b="1" dirty="0"/>
              <a:t>	    then </a:t>
            </a:r>
            <a:r>
              <a:rPr lang="en-US" altLang="en-US" i="1" dirty="0"/>
              <a:t>statement or compound statement </a:t>
            </a:r>
            <a:br>
              <a:rPr lang="en-US" altLang="en-US" i="1" dirty="0"/>
            </a:br>
            <a:r>
              <a:rPr lang="en-US" altLang="en-US" i="1" dirty="0"/>
              <a:t>	</a:t>
            </a:r>
            <a:r>
              <a:rPr lang="en-US" altLang="en-US" b="1" dirty="0" err="1"/>
              <a:t>elseif</a:t>
            </a:r>
            <a:r>
              <a:rPr lang="en-US" altLang="en-US" b="1" dirty="0"/>
              <a:t> </a:t>
            </a:r>
            <a:r>
              <a:rPr lang="en-US" altLang="en-US" i="1" dirty="0" err="1"/>
              <a:t>boolean</a:t>
            </a:r>
            <a:r>
              <a:rPr lang="en-US" altLang="en-US" i="1" dirty="0"/>
              <a:t>  expression </a:t>
            </a:r>
            <a:br>
              <a:rPr lang="en-US" altLang="en-US" b="1" dirty="0"/>
            </a:br>
            <a:r>
              <a:rPr lang="en-US" altLang="en-US" b="1" dirty="0"/>
              <a:t>	</a:t>
            </a:r>
            <a:r>
              <a:rPr lang="en-US" altLang="en-US" dirty="0"/>
              <a:t>    </a:t>
            </a:r>
            <a:r>
              <a:rPr lang="en-US" altLang="en-US" b="1" dirty="0"/>
              <a:t>then </a:t>
            </a:r>
            <a:r>
              <a:rPr lang="en-US" altLang="en-US" i="1" dirty="0"/>
              <a:t>statement or compound statement </a:t>
            </a:r>
            <a:br>
              <a:rPr lang="en-US" altLang="en-US" dirty="0"/>
            </a:br>
            <a:r>
              <a:rPr lang="en-US" altLang="en-US" dirty="0"/>
              <a:t>         </a:t>
            </a:r>
            <a:r>
              <a:rPr lang="en-US" altLang="en-US" b="1" dirty="0"/>
              <a:t>else</a:t>
            </a:r>
            <a:r>
              <a:rPr lang="en-US" altLang="en-US" dirty="0"/>
              <a:t> </a:t>
            </a:r>
            <a:r>
              <a:rPr lang="en-US" altLang="en-US" i="1" dirty="0"/>
              <a:t>statement or compound statement </a:t>
            </a:r>
            <a:br>
              <a:rPr lang="en-US" altLang="en-US" dirty="0"/>
            </a:br>
            <a:r>
              <a:rPr lang="en-US" altLang="en-US" dirty="0"/>
              <a:t>	</a:t>
            </a:r>
            <a:r>
              <a:rPr lang="en-US" altLang="en-US" b="1" dirty="0"/>
              <a:t>end</a:t>
            </a:r>
            <a:r>
              <a:rPr lang="en-US" altLang="en-US" dirty="0"/>
              <a:t> </a:t>
            </a:r>
            <a:r>
              <a:rPr lang="en-US" altLang="en-US" b="1" dirty="0"/>
              <a:t>if</a:t>
            </a:r>
          </a:p>
          <a:p>
            <a:pPr indent="-274320"/>
            <a:endParaRPr lang="en-US" altLang="en-US" dirty="0"/>
          </a:p>
        </p:txBody>
      </p:sp>
    </p:spTree>
    <p:extLst>
      <p:ext uri="{BB962C8B-B14F-4D97-AF65-F5344CB8AC3E}">
        <p14:creationId xmlns:p14="http://schemas.microsoft.com/office/powerpoint/2010/main" val="446829049"/>
      </p:ext>
    </p:extLst>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CA9B8E-EA01-6D4B-A8CA-D99FBD4371A7}"/>
              </a:ext>
            </a:extLst>
          </p:cNvPr>
          <p:cNvSpPr>
            <a:spLocks noGrp="1"/>
          </p:cNvSpPr>
          <p:nvPr>
            <p:ph idx="1"/>
          </p:nvPr>
        </p:nvSpPr>
        <p:spPr>
          <a:xfrm>
            <a:off x="152400" y="1885950"/>
            <a:ext cx="8839200" cy="1143000"/>
          </a:xfrm>
        </p:spPr>
        <p:txBody>
          <a:bodyPr/>
          <a:lstStyle/>
          <a:p>
            <a:pPr marL="0" indent="0" algn="ctr">
              <a:buNone/>
            </a:pPr>
            <a:r>
              <a:rPr lang="en-US" sz="4800" dirty="0"/>
              <a:t>Switch to Notebook</a:t>
            </a:r>
          </a:p>
        </p:txBody>
      </p:sp>
      <p:sp>
        <p:nvSpPr>
          <p:cNvPr id="3" name="Title 2">
            <a:extLst>
              <a:ext uri="{FF2B5EF4-FFF2-40B4-BE49-F238E27FC236}">
                <a16:creationId xmlns:a16="http://schemas.microsoft.com/office/drawing/2014/main" id="{31C5E054-2A50-E046-B055-A3D1BD6281A0}"/>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1923135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Metadata and Catalog</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43B766D3-3204-774A-9F25-8F55ACA58F7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94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a:t>
            </a:r>
            <a:r>
              <a:rPr lang="en-US" altLang="en-US" sz="800" b="1" dirty="0">
                <a:solidFill>
                  <a:prstClr val="white"/>
                </a:solidFill>
              </a:rPr>
              <a:t>4</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786121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7493E4-51AF-7441-9AEC-B24D178819AA}"/>
              </a:ext>
            </a:extLst>
          </p:cNvPr>
          <p:cNvSpPr>
            <a:spLocks noGrp="1"/>
          </p:cNvSpPr>
          <p:nvPr>
            <p:ph idx="1"/>
          </p:nvPr>
        </p:nvSpPr>
        <p:spPr/>
        <p:txBody>
          <a:bodyPr/>
          <a:lstStyle/>
          <a:p>
            <a:r>
              <a:rPr lang="en-US" sz="1600" dirty="0"/>
              <a:t>‘Metadata is "data that provides information about other data". In other words, it is "data about data". Many distinct types of metadata exist, including descriptive metadata, structural metadata, administrative metadata, reference metadata and statistical metadata.’</a:t>
            </a:r>
            <a:br>
              <a:rPr lang="en-US" sz="1600" dirty="0"/>
            </a:br>
            <a:r>
              <a:rPr lang="en-US" sz="1600" dirty="0"/>
              <a:t>(</a:t>
            </a:r>
            <a:r>
              <a:rPr lang="en-US" sz="1600" dirty="0">
                <a:hlinkClick r:id="rId2"/>
              </a:rPr>
              <a:t>https://en.wikipedia.org/wiki/Metadata</a:t>
            </a:r>
            <a:r>
              <a:rPr lang="en-US" sz="1600" dirty="0"/>
              <a:t>)</a:t>
            </a:r>
            <a:br>
              <a:rPr lang="en-US" sz="1600" dirty="0"/>
            </a:br>
            <a:endParaRPr lang="en-US" sz="1600" dirty="0"/>
          </a:p>
          <a:p>
            <a:r>
              <a:rPr lang="en-US" sz="1600" dirty="0"/>
              <a:t>“The database catalog of a database instance consists of metadata in which definitions of database objects such as base tables, views (virtual tables), synonyms, value ranges, indexes, users, and user groups are stored. ... ...</a:t>
            </a:r>
            <a:br>
              <a:rPr lang="en-US" sz="1600" dirty="0"/>
            </a:br>
            <a:br>
              <a:rPr lang="en-US" sz="1600" dirty="0"/>
            </a:br>
            <a:r>
              <a:rPr lang="en-US" sz="1600" dirty="0"/>
              <a:t>The SQL standard specifies a uniform means to access the catalog, called the INFORMATION_SCHEMA, but not all databases follow this ...”</a:t>
            </a:r>
            <a:br>
              <a:rPr lang="en-US" sz="1600" dirty="0"/>
            </a:br>
            <a:r>
              <a:rPr lang="en-US" sz="1600" dirty="0"/>
              <a:t>(</a:t>
            </a:r>
            <a:r>
              <a:rPr lang="en-US" sz="1600" dirty="0">
                <a:hlinkClick r:id="rId3"/>
              </a:rPr>
              <a:t>https://en.wikipedia.org/wiki/Database_catalog</a:t>
            </a:r>
            <a:r>
              <a:rPr lang="en-US" sz="1600" dirty="0"/>
              <a:t>)</a:t>
            </a:r>
            <a:br>
              <a:rPr lang="en-US" sz="1600" dirty="0"/>
            </a:br>
            <a:endParaRPr lang="en-US" sz="1600" dirty="0"/>
          </a:p>
          <a:p>
            <a:r>
              <a:rPr lang="en-US" sz="1600" dirty="0"/>
              <a:t>Codd’s Rule 4: Dynamic online catalog based on the relational model:</a:t>
            </a:r>
          </a:p>
          <a:p>
            <a:pPr lvl="1"/>
            <a:r>
              <a:rPr lang="en-US" sz="1400" dirty="0"/>
              <a:t>The data base description is represented at the logical level in the same way as ordinary data, so that authorized users can apply the same relational language to its interrogation as they apply to the regular data.</a:t>
            </a:r>
          </a:p>
          <a:p>
            <a:endParaRPr lang="en-US" sz="1600" dirty="0"/>
          </a:p>
        </p:txBody>
      </p:sp>
      <p:sp>
        <p:nvSpPr>
          <p:cNvPr id="3" name="Title 2">
            <a:extLst>
              <a:ext uri="{FF2B5EF4-FFF2-40B4-BE49-F238E27FC236}">
                <a16:creationId xmlns:a16="http://schemas.microsoft.com/office/drawing/2014/main" id="{F0826BBE-8ED0-4045-9637-53215A2172AD}"/>
              </a:ext>
            </a:extLst>
          </p:cNvPr>
          <p:cNvSpPr>
            <a:spLocks noGrp="1"/>
          </p:cNvSpPr>
          <p:nvPr>
            <p:ph type="title"/>
          </p:nvPr>
        </p:nvSpPr>
        <p:spPr/>
        <p:txBody>
          <a:bodyPr/>
          <a:lstStyle/>
          <a:p>
            <a:r>
              <a:rPr lang="en-US" dirty="0"/>
              <a:t>Metadata and Catalog</a:t>
            </a:r>
          </a:p>
        </p:txBody>
      </p:sp>
    </p:spTree>
    <p:extLst>
      <p:ext uri="{BB962C8B-B14F-4D97-AF65-F5344CB8AC3E}">
        <p14:creationId xmlns:p14="http://schemas.microsoft.com/office/powerpoint/2010/main" val="34280017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826BBE-8ED0-4045-9637-53215A2172AD}"/>
              </a:ext>
            </a:extLst>
          </p:cNvPr>
          <p:cNvSpPr>
            <a:spLocks noGrp="1"/>
          </p:cNvSpPr>
          <p:nvPr>
            <p:ph type="title"/>
          </p:nvPr>
        </p:nvSpPr>
        <p:spPr/>
        <p:txBody>
          <a:bodyPr/>
          <a:lstStyle/>
          <a:p>
            <a:r>
              <a:rPr lang="en-US" dirty="0"/>
              <a:t>MySQL Catalog (</a:t>
            </a:r>
            <a:r>
              <a:rPr lang="en-US" dirty="0" err="1"/>
              <a:t>Information_Schema</a:t>
            </a:r>
            <a:r>
              <a:rPr lang="en-US" dirty="0"/>
              <a:t>)</a:t>
            </a:r>
          </a:p>
        </p:txBody>
      </p:sp>
      <p:pic>
        <p:nvPicPr>
          <p:cNvPr id="6" name="Picture 5">
            <a:extLst>
              <a:ext uri="{FF2B5EF4-FFF2-40B4-BE49-F238E27FC236}">
                <a16:creationId xmlns:a16="http://schemas.microsoft.com/office/drawing/2014/main" id="{7E8AE67C-586D-D140-AD59-CCB6EC6E7C6D}"/>
              </a:ext>
            </a:extLst>
          </p:cNvPr>
          <p:cNvPicPr>
            <a:picLocks noChangeAspect="1"/>
          </p:cNvPicPr>
          <p:nvPr/>
        </p:nvPicPr>
        <p:blipFill>
          <a:blip r:embed="rId2"/>
          <a:stretch>
            <a:fillRect/>
          </a:stretch>
        </p:blipFill>
        <p:spPr>
          <a:xfrm>
            <a:off x="16727" y="764969"/>
            <a:ext cx="5073434" cy="3613557"/>
          </a:xfrm>
          <a:prstGeom prst="rect">
            <a:avLst/>
          </a:prstGeom>
        </p:spPr>
      </p:pic>
      <p:sp>
        <p:nvSpPr>
          <p:cNvPr id="7" name="Rectangle 6">
            <a:extLst>
              <a:ext uri="{FF2B5EF4-FFF2-40B4-BE49-F238E27FC236}">
                <a16:creationId xmlns:a16="http://schemas.microsoft.com/office/drawing/2014/main" id="{14B8A569-87B0-5343-B7F3-8DE01467D5A5}"/>
              </a:ext>
            </a:extLst>
          </p:cNvPr>
          <p:cNvSpPr/>
          <p:nvPr/>
        </p:nvSpPr>
        <p:spPr>
          <a:xfrm>
            <a:off x="5090161" y="594282"/>
            <a:ext cx="3505200" cy="3954929"/>
          </a:xfrm>
          <a:prstGeom prst="rect">
            <a:avLst/>
          </a:prstGeom>
        </p:spPr>
        <p:txBody>
          <a:bodyPr wrap="square">
            <a:spAutoFit/>
          </a:bodyPr>
          <a:lstStyle/>
          <a:p>
            <a:r>
              <a:rPr lang="en-US" sz="1100" b="1" dirty="0"/>
              <a:t>Some</a:t>
            </a:r>
            <a:r>
              <a:rPr lang="en-US" sz="1100" dirty="0"/>
              <a:t> of the MySQL Information Schema Tables:</a:t>
            </a:r>
          </a:p>
          <a:p>
            <a:pPr marL="171450" indent="-171450">
              <a:buFont typeface="Arial" panose="020B0604020202020204" pitchFamily="34" charset="0"/>
              <a:buChar char="•"/>
            </a:pPr>
            <a:r>
              <a:rPr lang="en-US" sz="800" dirty="0"/>
              <a:t>'ADMINISTRABLE_ROLE_AUTHORIZATIONS'</a:t>
            </a:r>
          </a:p>
          <a:p>
            <a:pPr marL="171450" indent="-171450">
              <a:buFont typeface="Arial" panose="020B0604020202020204" pitchFamily="34" charset="0"/>
              <a:buChar char="•"/>
            </a:pPr>
            <a:r>
              <a:rPr lang="en-US" sz="800" dirty="0"/>
              <a:t>'APPLICABLE_ROLES'</a:t>
            </a:r>
          </a:p>
          <a:p>
            <a:pPr marL="171450" indent="-171450">
              <a:buFont typeface="Arial" panose="020B0604020202020204" pitchFamily="34" charset="0"/>
              <a:buChar char="•"/>
            </a:pPr>
            <a:r>
              <a:rPr lang="en-US" sz="800" dirty="0"/>
              <a:t>'CHARACTER_SETS'</a:t>
            </a:r>
          </a:p>
          <a:p>
            <a:pPr marL="171450" indent="-171450">
              <a:buFont typeface="Arial" panose="020B0604020202020204" pitchFamily="34" charset="0"/>
              <a:buChar char="•"/>
            </a:pPr>
            <a:r>
              <a:rPr lang="en-US" sz="800" dirty="0"/>
              <a:t>'CHECK_CONSTRAINTS'</a:t>
            </a:r>
          </a:p>
          <a:p>
            <a:pPr marL="171450" indent="-171450">
              <a:buFont typeface="Arial" panose="020B0604020202020204" pitchFamily="34" charset="0"/>
              <a:buChar char="•"/>
            </a:pPr>
            <a:r>
              <a:rPr lang="en-US" sz="800" dirty="0"/>
              <a:t>'COLUMN_PRIVILEGES'</a:t>
            </a:r>
          </a:p>
          <a:p>
            <a:pPr marL="171450" indent="-171450">
              <a:buFont typeface="Arial" panose="020B0604020202020204" pitchFamily="34" charset="0"/>
              <a:buChar char="•"/>
            </a:pPr>
            <a:r>
              <a:rPr lang="en-US" sz="800" dirty="0"/>
              <a:t>'COLUMN_STATISTICS'</a:t>
            </a:r>
          </a:p>
          <a:p>
            <a:pPr marL="171450" indent="-171450">
              <a:buFont typeface="Arial" panose="020B0604020202020204" pitchFamily="34" charset="0"/>
              <a:buChar char="•"/>
            </a:pPr>
            <a:r>
              <a:rPr lang="en-US" sz="800" dirty="0"/>
              <a:t>'COLUMNS'</a:t>
            </a:r>
          </a:p>
          <a:p>
            <a:pPr marL="171450" indent="-171450">
              <a:buFont typeface="Arial" panose="020B0604020202020204" pitchFamily="34" charset="0"/>
              <a:buChar char="•"/>
            </a:pPr>
            <a:r>
              <a:rPr lang="en-US" sz="800" dirty="0"/>
              <a:t>'ENABLED_ROLES'</a:t>
            </a:r>
          </a:p>
          <a:p>
            <a:pPr marL="171450" indent="-171450">
              <a:buFont typeface="Arial" panose="020B0604020202020204" pitchFamily="34" charset="0"/>
              <a:buChar char="•"/>
            </a:pPr>
            <a:r>
              <a:rPr lang="en-US" sz="800" dirty="0"/>
              <a:t>'ENGINES'</a:t>
            </a:r>
          </a:p>
          <a:p>
            <a:pPr marL="171450" indent="-171450">
              <a:buFont typeface="Arial" panose="020B0604020202020204" pitchFamily="34" charset="0"/>
              <a:buChar char="•"/>
            </a:pPr>
            <a:r>
              <a:rPr lang="en-US" sz="800" dirty="0"/>
              <a:t>'EVENTS'</a:t>
            </a:r>
          </a:p>
          <a:p>
            <a:pPr marL="171450" indent="-171450">
              <a:buFont typeface="Arial" panose="020B0604020202020204" pitchFamily="34" charset="0"/>
              <a:buChar char="•"/>
            </a:pPr>
            <a:r>
              <a:rPr lang="en-US" sz="800" dirty="0"/>
              <a:t>'FILES'</a:t>
            </a:r>
          </a:p>
          <a:p>
            <a:pPr marL="171450" indent="-171450">
              <a:buFont typeface="Arial" panose="020B0604020202020204" pitchFamily="34" charset="0"/>
              <a:buChar char="•"/>
            </a:pPr>
            <a:r>
              <a:rPr lang="en-US" sz="800" dirty="0"/>
              <a:t>'KEY_COLUMN_USAGE'</a:t>
            </a:r>
          </a:p>
          <a:p>
            <a:pPr marL="171450" indent="-171450">
              <a:buFont typeface="Arial" panose="020B0604020202020204" pitchFamily="34" charset="0"/>
              <a:buChar char="•"/>
            </a:pPr>
            <a:r>
              <a:rPr lang="en-US" sz="800" dirty="0"/>
              <a:t>'PARAMETERS'</a:t>
            </a:r>
          </a:p>
          <a:p>
            <a:pPr marL="171450" indent="-171450">
              <a:buFont typeface="Arial" panose="020B0604020202020204" pitchFamily="34" charset="0"/>
              <a:buChar char="•"/>
            </a:pPr>
            <a:r>
              <a:rPr lang="en-US" sz="800" dirty="0"/>
              <a:t>'REFERENTIAL_CONSTRAINTS'</a:t>
            </a:r>
          </a:p>
          <a:p>
            <a:pPr marL="171450" indent="-171450">
              <a:buFont typeface="Arial" panose="020B0604020202020204" pitchFamily="34" charset="0"/>
              <a:buChar char="•"/>
            </a:pPr>
            <a:r>
              <a:rPr lang="en-US" sz="800" dirty="0"/>
              <a:t>'RESOURCE_GROUPS'</a:t>
            </a:r>
          </a:p>
          <a:p>
            <a:pPr marL="171450" indent="-171450">
              <a:buFont typeface="Arial" panose="020B0604020202020204" pitchFamily="34" charset="0"/>
              <a:buChar char="•"/>
            </a:pPr>
            <a:r>
              <a:rPr lang="en-US" sz="800" dirty="0"/>
              <a:t>'ROLE_COLUMN_GRANTS'</a:t>
            </a:r>
          </a:p>
          <a:p>
            <a:pPr marL="171450" indent="-171450">
              <a:buFont typeface="Arial" panose="020B0604020202020204" pitchFamily="34" charset="0"/>
              <a:buChar char="•"/>
            </a:pPr>
            <a:r>
              <a:rPr lang="en-US" sz="800" dirty="0"/>
              <a:t>'ROLE_ROUTINE_GRANTS'</a:t>
            </a:r>
          </a:p>
          <a:p>
            <a:pPr marL="171450" indent="-171450">
              <a:buFont typeface="Arial" panose="020B0604020202020204" pitchFamily="34" charset="0"/>
              <a:buChar char="•"/>
            </a:pPr>
            <a:r>
              <a:rPr lang="en-US" sz="800" dirty="0"/>
              <a:t>'ROLE_TABLE_GRANTS'</a:t>
            </a:r>
          </a:p>
          <a:p>
            <a:pPr marL="171450" indent="-171450">
              <a:buFont typeface="Arial" panose="020B0604020202020204" pitchFamily="34" charset="0"/>
              <a:buChar char="•"/>
            </a:pPr>
            <a:r>
              <a:rPr lang="en-US" sz="800" dirty="0"/>
              <a:t>'ROUTINES'</a:t>
            </a:r>
          </a:p>
          <a:p>
            <a:pPr marL="171450" indent="-171450">
              <a:buFont typeface="Arial" panose="020B0604020202020204" pitchFamily="34" charset="0"/>
              <a:buChar char="•"/>
            </a:pPr>
            <a:r>
              <a:rPr lang="en-US" sz="800" dirty="0"/>
              <a:t>'SCHEMA_PRIVILEGES'</a:t>
            </a:r>
          </a:p>
          <a:p>
            <a:pPr marL="171450" indent="-171450">
              <a:buFont typeface="Arial" panose="020B0604020202020204" pitchFamily="34" charset="0"/>
              <a:buChar char="•"/>
            </a:pPr>
            <a:r>
              <a:rPr lang="en-US" sz="800" dirty="0"/>
              <a:t>'STATISTICS'</a:t>
            </a:r>
          </a:p>
          <a:p>
            <a:pPr marL="171450" indent="-171450">
              <a:buFont typeface="Arial" panose="020B0604020202020204" pitchFamily="34" charset="0"/>
              <a:buChar char="•"/>
            </a:pPr>
            <a:r>
              <a:rPr lang="en-US" sz="800" dirty="0"/>
              <a:t>'TABLE_CONSTRAINTS'</a:t>
            </a:r>
          </a:p>
          <a:p>
            <a:pPr marL="171450" indent="-171450">
              <a:buFont typeface="Arial" panose="020B0604020202020204" pitchFamily="34" charset="0"/>
              <a:buChar char="•"/>
            </a:pPr>
            <a:r>
              <a:rPr lang="en-US" sz="800" dirty="0"/>
              <a:t>'TABLE_PRIVILEGES'</a:t>
            </a:r>
          </a:p>
          <a:p>
            <a:pPr marL="171450" indent="-171450">
              <a:buFont typeface="Arial" panose="020B0604020202020204" pitchFamily="34" charset="0"/>
              <a:buChar char="•"/>
            </a:pPr>
            <a:r>
              <a:rPr lang="en-US" sz="800" dirty="0"/>
              <a:t>'TABLES'</a:t>
            </a:r>
          </a:p>
          <a:p>
            <a:pPr marL="171450" indent="-171450">
              <a:buFont typeface="Arial" panose="020B0604020202020204" pitchFamily="34" charset="0"/>
              <a:buChar char="•"/>
            </a:pPr>
            <a:r>
              <a:rPr lang="en-US" sz="800" dirty="0"/>
              <a:t>'TABLESPACES'</a:t>
            </a:r>
          </a:p>
          <a:p>
            <a:pPr marL="171450" indent="-171450">
              <a:buFont typeface="Arial" panose="020B0604020202020204" pitchFamily="34" charset="0"/>
              <a:buChar char="•"/>
            </a:pPr>
            <a:r>
              <a:rPr lang="en-US" sz="800" dirty="0"/>
              <a:t>'TRIGGERS'</a:t>
            </a:r>
          </a:p>
          <a:p>
            <a:pPr marL="171450" indent="-171450">
              <a:buFont typeface="Arial" panose="020B0604020202020204" pitchFamily="34" charset="0"/>
              <a:buChar char="•"/>
            </a:pPr>
            <a:r>
              <a:rPr lang="en-US" sz="800" dirty="0"/>
              <a:t>'USER_PRIVILEGES'</a:t>
            </a:r>
          </a:p>
          <a:p>
            <a:pPr marL="171450" indent="-171450">
              <a:buFont typeface="Arial" panose="020B0604020202020204" pitchFamily="34" charset="0"/>
              <a:buChar char="•"/>
            </a:pPr>
            <a:r>
              <a:rPr lang="en-US" sz="800" dirty="0"/>
              <a:t>'VIEW_ROUTINE_USAGE'</a:t>
            </a:r>
          </a:p>
          <a:p>
            <a:pPr marL="171450" indent="-171450">
              <a:buFont typeface="Arial" panose="020B0604020202020204" pitchFamily="34" charset="0"/>
              <a:buChar char="•"/>
            </a:pPr>
            <a:r>
              <a:rPr lang="en-US" sz="800" dirty="0"/>
              <a:t>'VIEW_TABLE_USAGE'</a:t>
            </a:r>
          </a:p>
          <a:p>
            <a:pPr marL="171450" indent="-171450">
              <a:buFont typeface="Arial" panose="020B0604020202020204" pitchFamily="34" charset="0"/>
              <a:buChar char="•"/>
            </a:pPr>
            <a:r>
              <a:rPr lang="en-US" sz="800" dirty="0"/>
              <a:t>'VIEWS'</a:t>
            </a:r>
          </a:p>
        </p:txBody>
      </p:sp>
      <p:sp>
        <p:nvSpPr>
          <p:cNvPr id="8" name="TextBox 7">
            <a:extLst>
              <a:ext uri="{FF2B5EF4-FFF2-40B4-BE49-F238E27FC236}">
                <a16:creationId xmlns:a16="http://schemas.microsoft.com/office/drawing/2014/main" id="{EB757771-320D-6845-979D-5044D2D84622}"/>
              </a:ext>
            </a:extLst>
          </p:cNvPr>
          <p:cNvSpPr txBox="1"/>
          <p:nvPr/>
        </p:nvSpPr>
        <p:spPr>
          <a:xfrm>
            <a:off x="6348761" y="3004218"/>
            <a:ext cx="2743200"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CREATE and ALTER statements modify the data.</a:t>
            </a:r>
          </a:p>
          <a:p>
            <a:pPr marL="285750" indent="-285750">
              <a:buFont typeface="Arial" panose="020B0604020202020204" pitchFamily="34" charset="0"/>
              <a:buChar char="•"/>
            </a:pPr>
            <a:r>
              <a:rPr lang="en-US" sz="1400" dirty="0"/>
              <a:t>DBMS reads information:</a:t>
            </a:r>
          </a:p>
          <a:p>
            <a:pPr marL="742950" lvl="1" indent="-285750">
              <a:buFont typeface="Arial" panose="020B0604020202020204" pitchFamily="34" charset="0"/>
              <a:buChar char="•"/>
            </a:pPr>
            <a:r>
              <a:rPr lang="en-US" sz="1400" dirty="0"/>
              <a:t>Parsing</a:t>
            </a:r>
          </a:p>
          <a:p>
            <a:pPr marL="742950" lvl="1" indent="-285750">
              <a:buFont typeface="Arial" panose="020B0604020202020204" pitchFamily="34" charset="0"/>
              <a:buChar char="•"/>
            </a:pPr>
            <a:r>
              <a:rPr lang="en-US" sz="1400" dirty="0"/>
              <a:t>Optimizer</a:t>
            </a:r>
          </a:p>
          <a:p>
            <a:pPr marL="742950" lvl="1" indent="-285750">
              <a:buFont typeface="Arial" panose="020B0604020202020204" pitchFamily="34" charset="0"/>
              <a:buChar char="•"/>
            </a:pPr>
            <a:r>
              <a:rPr lang="en-US" sz="1400" dirty="0"/>
              <a:t>etc.</a:t>
            </a:r>
          </a:p>
        </p:txBody>
      </p:sp>
    </p:spTree>
    <p:extLst>
      <p:ext uri="{BB962C8B-B14F-4D97-AF65-F5344CB8AC3E}">
        <p14:creationId xmlns:p14="http://schemas.microsoft.com/office/powerpoint/2010/main" val="7533475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CA9B8E-EA01-6D4B-A8CA-D99FBD4371A7}"/>
              </a:ext>
            </a:extLst>
          </p:cNvPr>
          <p:cNvSpPr>
            <a:spLocks noGrp="1"/>
          </p:cNvSpPr>
          <p:nvPr>
            <p:ph idx="1"/>
          </p:nvPr>
        </p:nvSpPr>
        <p:spPr>
          <a:xfrm>
            <a:off x="152400" y="1885950"/>
            <a:ext cx="8839200" cy="1143000"/>
          </a:xfrm>
        </p:spPr>
        <p:txBody>
          <a:bodyPr/>
          <a:lstStyle/>
          <a:p>
            <a:pPr marL="0" indent="0" algn="ctr">
              <a:buNone/>
            </a:pPr>
            <a:r>
              <a:rPr lang="en-US" sz="4800" dirty="0"/>
              <a:t>Switch to Notebook</a:t>
            </a:r>
          </a:p>
        </p:txBody>
      </p:sp>
      <p:sp>
        <p:nvSpPr>
          <p:cNvPr id="3" name="Title 2">
            <a:extLst>
              <a:ext uri="{FF2B5EF4-FFF2-40B4-BE49-F238E27FC236}">
                <a16:creationId xmlns:a16="http://schemas.microsoft.com/office/drawing/2014/main" id="{31C5E054-2A50-E046-B055-A3D1BD6281A0}"/>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17350069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More Complex Entity-Relationship Concepts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43B766D3-3204-774A-9F25-8F55ACA58F7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98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a:t>
            </a:r>
            <a:r>
              <a:rPr lang="en-US" altLang="en-US" sz="800" b="1" dirty="0">
                <a:solidFill>
                  <a:prstClr val="white"/>
                </a:solidFill>
              </a:rPr>
              <a:t>4</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0426034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C7F7AA-46EF-1E40-80D2-72C6CDEEA7A1}"/>
              </a:ext>
            </a:extLst>
          </p:cNvPr>
          <p:cNvSpPr>
            <a:spLocks noGrp="1"/>
          </p:cNvSpPr>
          <p:nvPr>
            <p:ph idx="1"/>
          </p:nvPr>
        </p:nvSpPr>
        <p:spPr>
          <a:solidFill>
            <a:srgbClr val="00B050"/>
          </a:solidFill>
        </p:spPr>
        <p:txBody>
          <a:bodyPr/>
          <a:lstStyle/>
          <a:p>
            <a:endParaRPr lang="en-US" dirty="0"/>
          </a:p>
          <a:p>
            <a:endParaRPr lang="en-US" dirty="0"/>
          </a:p>
          <a:p>
            <a:endParaRPr lang="en-US" dirty="0"/>
          </a:p>
          <a:p>
            <a:pPr marL="0" indent="0" algn="ctr">
              <a:buNone/>
            </a:pPr>
            <a:r>
              <a:rPr lang="en-US" sz="6600" dirty="0"/>
              <a:t>Backup</a:t>
            </a:r>
          </a:p>
        </p:txBody>
      </p:sp>
      <p:sp>
        <p:nvSpPr>
          <p:cNvPr id="3" name="Title 2">
            <a:extLst>
              <a:ext uri="{FF2B5EF4-FFF2-40B4-BE49-F238E27FC236}">
                <a16:creationId xmlns:a16="http://schemas.microsoft.com/office/drawing/2014/main" id="{D1509E94-AE8A-9E41-A320-D4B3B58052C7}"/>
              </a:ext>
            </a:extLst>
          </p:cNvPr>
          <p:cNvSpPr>
            <a:spLocks noGrp="1"/>
          </p:cNvSpPr>
          <p:nvPr>
            <p:ph type="title"/>
          </p:nvPr>
        </p:nvSpPr>
        <p:spPr/>
        <p:txBody>
          <a:bodyPr/>
          <a:lstStyle/>
          <a:p>
            <a:r>
              <a:rPr lang="en-US" dirty="0"/>
              <a:t>Backup</a:t>
            </a:r>
          </a:p>
        </p:txBody>
      </p:sp>
    </p:spTree>
    <p:extLst>
      <p:ext uri="{BB962C8B-B14F-4D97-AF65-F5344CB8AC3E}">
        <p14:creationId xmlns:p14="http://schemas.microsoft.com/office/powerpoint/2010/main" val="14121000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54673</TotalTime>
  <Words>7756</Words>
  <Application>Microsoft Macintosh PowerPoint</Application>
  <PresentationFormat>On-screen Show (16:9)</PresentationFormat>
  <Paragraphs>804</Paragraphs>
  <Slides>99</Slides>
  <Notes>60</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99</vt:i4>
      </vt:variant>
    </vt:vector>
  </HeadingPairs>
  <TitlesOfParts>
    <vt:vector size="116" baseType="lpstr">
      <vt:lpstr>Arial</vt:lpstr>
      <vt:lpstr>Calibri</vt:lpstr>
      <vt:lpstr>Century Gothic</vt:lpstr>
      <vt:lpstr>Century Schoolbook</vt:lpstr>
      <vt:lpstr>Helvetica</vt:lpstr>
      <vt:lpstr>Monotype Sorts</vt:lpstr>
      <vt:lpstr>Muli</vt:lpstr>
      <vt:lpstr>Museo For Dell</vt:lpstr>
      <vt:lpstr>Museo Sans For Dell</vt:lpstr>
      <vt:lpstr>Tahoma</vt:lpstr>
      <vt:lpstr>Times New Roman</vt:lpstr>
      <vt:lpstr>Webdings</vt:lpstr>
      <vt:lpstr>Wingdings</vt:lpstr>
      <vt:lpstr>Office Theme</vt:lpstr>
      <vt:lpstr>2_db-5-grey</vt:lpstr>
      <vt:lpstr>3_db-5-grey</vt:lpstr>
      <vt:lpstr>4_db-5-grey</vt:lpstr>
      <vt:lpstr>PowerPoint Presentation</vt:lpstr>
      <vt:lpstr>PowerPoint Presentation</vt:lpstr>
      <vt:lpstr>PowerPoint Presentation</vt:lpstr>
      <vt:lpstr>Contents</vt:lpstr>
      <vt:lpstr>PowerPoint Presentation</vt:lpstr>
      <vt:lpstr>PowerPoint Presentation</vt:lpstr>
      <vt:lpstr>Secret Advanced SQL – Window Function</vt:lpstr>
      <vt:lpstr>Concepts (https://www.slideshare.net/DagHWanvik/sql-window-functions-for-mysql)</vt:lpstr>
      <vt:lpstr>Concepts (https://www.slideshare.net/DagHWanvik/sql-window-functions-for-mysql)</vt:lpstr>
      <vt:lpstr>Concepts (https://www.slideshare.net/DagHWanvik/sql-window-functions-for-mysql)</vt:lpstr>
      <vt:lpstr>Concepts (https://www.slideshare.net/DagHWanvik/sql-window-functions-for-mysql)</vt:lpstr>
      <vt:lpstr>Concepts (https://www.slideshare.net/DagHWanvik/sql-window-functions-for-mysql)</vt:lpstr>
      <vt:lpstr>Some "Nastily Exhausting Wizarding Tests (N.E.W.T.)" Level Stuff</vt:lpstr>
      <vt:lpstr>PowerPoint Presentation</vt:lpstr>
      <vt:lpstr>__get_access_path__(self, fields)</vt:lpstr>
      <vt:lpstr>Access Path</vt:lpstr>
      <vt:lpstr>PowerPoint Presentation</vt:lpstr>
      <vt:lpstr>PowerPoint Presentation</vt:lpstr>
      <vt:lpstr>Updates to tables</vt:lpstr>
      <vt:lpstr>Modification of the Database</vt:lpstr>
      <vt:lpstr>Deletion</vt:lpstr>
      <vt:lpstr>Deletion (Cont.)</vt:lpstr>
      <vt:lpstr>Insertion</vt:lpstr>
      <vt:lpstr>Insertion (Cont.)</vt:lpstr>
      <vt:lpstr>Updates</vt:lpstr>
      <vt:lpstr>Updates (Cont.)</vt:lpstr>
      <vt:lpstr>Case Statement for Conditional Updates</vt:lpstr>
      <vt:lpstr>Updates with Scalar Subqueries</vt:lpstr>
      <vt:lpstr>Summary</vt:lpstr>
      <vt:lpstr>PowerPoint Presentation</vt:lpstr>
      <vt:lpstr>Pretend to Play Fantasy Baseball</vt:lpstr>
      <vt:lpstr>In-Progress Operation System Data Model</vt:lpstr>
      <vt:lpstr>Problem Statement – Modified Reminder</vt:lpstr>
      <vt:lpstr>Web Application</vt:lpstr>
      <vt:lpstr>User Story</vt:lpstr>
      <vt:lpstr>Simple Example</vt:lpstr>
      <vt:lpstr>Switch to Notebook</vt:lpstr>
      <vt:lpstr>PowerPoint Presentation</vt:lpstr>
      <vt:lpstr>With Clause</vt:lpstr>
      <vt:lpstr>Complex Queries using With Clause</vt:lpstr>
      <vt:lpstr>Common Table Expressions</vt:lpstr>
      <vt:lpstr>Common Table Expressions – Example</vt:lpstr>
      <vt:lpstr>PowerPoint Presentation</vt:lpstr>
      <vt:lpstr>Views</vt:lpstr>
      <vt:lpstr>View Definition</vt:lpstr>
      <vt:lpstr>Example</vt:lpstr>
      <vt:lpstr>Views</vt:lpstr>
      <vt:lpstr>View Definition and Use</vt:lpstr>
      <vt:lpstr>Views Defined Using Other Views</vt:lpstr>
      <vt:lpstr>Views Defined Using Other Views</vt:lpstr>
      <vt:lpstr>View Expansion</vt:lpstr>
      <vt:lpstr>Materialized Views</vt:lpstr>
      <vt:lpstr>Update of a View</vt:lpstr>
      <vt:lpstr>Some Updates Cannot be Translated Uniquely</vt:lpstr>
      <vt:lpstr>And Some Not at All</vt:lpstr>
      <vt:lpstr>View Updates in SQL </vt:lpstr>
      <vt:lpstr>View Summary</vt:lpstr>
      <vt:lpstr>PowerPoint Presentation</vt:lpstr>
      <vt:lpstr>Integrity Constraints</vt:lpstr>
      <vt:lpstr> Constraints on a Single Relation </vt:lpstr>
      <vt:lpstr>Not Null Constraints </vt:lpstr>
      <vt:lpstr>Unique Constraints </vt:lpstr>
      <vt:lpstr>The check clause</vt:lpstr>
      <vt:lpstr>Referential Integrity</vt:lpstr>
      <vt:lpstr>Referential Integrity (Cont.)</vt:lpstr>
      <vt:lpstr>Cascading Actions in Referential Integrity</vt:lpstr>
      <vt:lpstr>Integrity Constraint Violation During Transactions</vt:lpstr>
      <vt:lpstr>Complex Check Conditions</vt:lpstr>
      <vt:lpstr>Assertions</vt:lpstr>
      <vt:lpstr>User-Defined Types</vt:lpstr>
      <vt:lpstr>Domains</vt:lpstr>
      <vt:lpstr>PowerPoint Presentation</vt:lpstr>
      <vt:lpstr>Index Creation</vt:lpstr>
      <vt:lpstr>Index Creation Example</vt:lpstr>
      <vt:lpstr>PowerPoint Presentation</vt:lpstr>
      <vt:lpstr>Set Comparison – “some” Clause</vt:lpstr>
      <vt:lpstr>Definition of  “some” Clause</vt:lpstr>
      <vt:lpstr>Set Comparison – “all” Clause</vt:lpstr>
      <vt:lpstr>Definition of “all” Clause</vt:lpstr>
      <vt:lpstr>Test for Empty Relations</vt:lpstr>
      <vt:lpstr>Use of “exists” Clause</vt:lpstr>
      <vt:lpstr>Use of “not exists” Clause</vt:lpstr>
      <vt:lpstr>Test for Absence of Duplicate Tuples</vt:lpstr>
      <vt:lpstr>PowerPoint Presentation</vt:lpstr>
      <vt:lpstr>Subqueries in the From Clause</vt:lpstr>
      <vt:lpstr>Scalar Subquery</vt:lpstr>
      <vt:lpstr>PowerPoint Presentation</vt:lpstr>
      <vt:lpstr>Functions and Procedures</vt:lpstr>
      <vt:lpstr>Declaring SQL Functions</vt:lpstr>
      <vt:lpstr>Table Functions</vt:lpstr>
      <vt:lpstr>(Core) Language Constructs (Cont.)</vt:lpstr>
      <vt:lpstr>(Core) Language Constructs – if-then-else</vt:lpstr>
      <vt:lpstr>Switch to Notebook</vt:lpstr>
      <vt:lpstr>PowerPoint Presentation</vt:lpstr>
      <vt:lpstr>Metadata and Catalog</vt:lpstr>
      <vt:lpstr>MySQL Catalog (Information_Schema)</vt:lpstr>
      <vt:lpstr>Switch to Notebook</vt:lpstr>
      <vt:lpstr>PowerPoint Presentation</vt:lpstr>
      <vt:lpstr>Backup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Ferguson, Donald (DMNA-NYG)</cp:lastModifiedBy>
  <cp:revision>650</cp:revision>
  <cp:lastPrinted>2018-11-15T21:01:50Z</cp:lastPrinted>
  <dcterms:created xsi:type="dcterms:W3CDTF">2010-04-12T23:12:02Z</dcterms:created>
  <dcterms:modified xsi:type="dcterms:W3CDTF">2021-02-05T19:45:49Z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